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6" r:id="rId3"/>
    <p:sldId id="335" r:id="rId4"/>
    <p:sldId id="314" r:id="rId5"/>
    <p:sldId id="302" r:id="rId6"/>
    <p:sldId id="308" r:id="rId7"/>
    <p:sldId id="301" r:id="rId8"/>
    <p:sldId id="273" r:id="rId9"/>
    <p:sldId id="280" r:id="rId10"/>
    <p:sldId id="313" r:id="rId11"/>
    <p:sldId id="271" r:id="rId12"/>
    <p:sldId id="310" r:id="rId13"/>
    <p:sldId id="272" r:id="rId14"/>
    <p:sldId id="334" r:id="rId15"/>
    <p:sldId id="333" r:id="rId16"/>
    <p:sldId id="321" r:id="rId17"/>
    <p:sldId id="323" r:id="rId18"/>
    <p:sldId id="260" r:id="rId19"/>
    <p:sldId id="290" r:id="rId20"/>
    <p:sldId id="319" r:id="rId21"/>
    <p:sldId id="291" r:id="rId22"/>
    <p:sldId id="278" r:id="rId23"/>
    <p:sldId id="309" r:id="rId24"/>
    <p:sldId id="336" r:id="rId25"/>
    <p:sldId id="276" r:id="rId26"/>
    <p:sldId id="337" r:id="rId27"/>
    <p:sldId id="338" r:id="rId28"/>
    <p:sldId id="339" r:id="rId29"/>
    <p:sldId id="340" r:id="rId30"/>
    <p:sldId id="293" r:id="rId31"/>
    <p:sldId id="322" r:id="rId32"/>
    <p:sldId id="328" r:id="rId33"/>
    <p:sldId id="329" r:id="rId34"/>
    <p:sldId id="330" r:id="rId35"/>
    <p:sldId id="320" r:id="rId36"/>
    <p:sldId id="318"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9" autoAdjust="0"/>
    <p:restoredTop sz="91416" autoAdjust="0"/>
  </p:normalViewPr>
  <p:slideViewPr>
    <p:cSldViewPr>
      <p:cViewPr>
        <p:scale>
          <a:sx n="121" d="100"/>
          <a:sy n="121" d="100"/>
        </p:scale>
        <p:origin x="-1048" y="4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53077" custRadScaleInc="6553">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5C1E6D4-FBE9-2946-9150-74F86DD63C16}" type="presOf" srcId="{1BDA24EF-1EED-7344-AC98-EA270CD2752E}" destId="{FE6E2242-DC88-A846-9918-D9DD5BB26B14}"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7ADD0836-C489-D24F-8372-0D529957724F}" type="presOf" srcId="{A0B3B6FF-63E4-544B-9716-EC85F6F58D0F}" destId="{7851116F-2277-5D4E-989B-ABDC5FB12A08}"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A9134E3C-6AB1-4A4E-A5B5-0CD5C2DB4A38}" type="presOf" srcId="{AADA0C8E-6071-6047-A4A1-B3F7DB9DE399}" destId="{77085463-4A77-8144-9256-25E67F4DBF7F}"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07F081D0-2DF6-614E-85BF-50B44BC48862}" type="presOf" srcId="{EB52F7BD-B538-E848-88CA-4D01A5FA4FC8}" destId="{AAC14B01-FACE-514C-8744-4A7AC1211316}"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03FB82BB-1C3A-3846-B15F-E3B1544E8F3B}" srcId="{500C90D1-DED0-944B-B1FD-8C9FDD4615BE}" destId="{C4C1F312-30DA-474D-9969-84B3DF533E50}" srcOrd="3" destOrd="0" parTransId="{0C2AD0FC-8C38-4947-A4C0-0A45414AC832}" sibTransId="{1BDA24EF-1EED-7344-AC98-EA270CD2752E}"/>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575194" y="-2272659"/>
          <a:ext cx="3994896" cy="3994896"/>
        </a:xfrm>
        <a:custGeom>
          <a:avLst/>
          <a:gdLst/>
          <a:ahLst/>
          <a:cxnLst/>
          <a:rect l="0" t="0" r="0" b="0"/>
          <a:pathLst>
            <a:path>
              <a:moveTo>
                <a:pt x="3386902" y="3432445"/>
              </a:moveTo>
              <a:arcTo wR="1997448" hR="1997448" stAng="2755427" swAng="5781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3048000" y="1432518"/>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3100289" y="1484807"/>
        <a:ext cx="1745122" cy="966557"/>
      </dsp:txXfrm>
    </dsp:sp>
    <dsp:sp modelId="{A62E6D81-3EF3-2743-8E6D-C8C85E248F4A}">
      <dsp:nvSpPr>
        <dsp:cNvPr id="0" name=""/>
        <dsp:cNvSpPr/>
      </dsp:nvSpPr>
      <dsp:spPr>
        <a:xfrm>
          <a:off x="1625607" y="2469737"/>
          <a:ext cx="3994896" cy="3994896"/>
        </a:xfrm>
        <a:custGeom>
          <a:avLst/>
          <a:gdLst/>
          <a:ahLst/>
          <a:cxnLst/>
          <a:rect l="0" t="0" r="0" b="0"/>
          <a:pathLst>
            <a:path>
              <a:moveTo>
                <a:pt x="2544312" y="76318"/>
              </a:moveTo>
              <a:arcTo wR="1997448" hR="1997448" stAng="17153364" swAng="97150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03/12/16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35</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a:t>
            </a:r>
          </a:p>
          <a:p>
            <a:pPr marL="285750" indent="-285750">
              <a:buFont typeface="Arial"/>
              <a:buChar char="•"/>
            </a:pPr>
            <a:r>
              <a:rPr lang="en-US" sz="1200" dirty="0" smtClean="0"/>
              <a:t>Can deal with samples at different z-positions</a:t>
            </a:r>
          </a:p>
          <a:p>
            <a:r>
              <a:rPr lang="en-US" sz="1200" dirty="0" smtClean="0"/>
              <a:t>Con:</a:t>
            </a:r>
          </a:p>
          <a:p>
            <a:pPr marL="285750" indent="-285750">
              <a:buFont typeface="Arial"/>
              <a:buChar char="•"/>
            </a:pPr>
            <a:r>
              <a:rPr lang="en-US" sz="1200" dirty="0" smtClean="0"/>
              <a:t>Slow (&gt;&gt;1s)</a:t>
            </a:r>
          </a:p>
          <a:p>
            <a:pPr marL="285750" indent="-285750">
              <a:buFont typeface="Arial"/>
              <a:buChar char="•"/>
            </a:pPr>
            <a:r>
              <a:rPr lang="en-US" sz="1200" dirty="0" smtClean="0"/>
              <a:t>Not good for sample (bleaching)</a:t>
            </a:r>
          </a:p>
          <a:p>
            <a:pPr marL="285750" indent="-285750">
              <a:buFont typeface="Arial"/>
              <a:buChar char="•"/>
            </a:pPr>
            <a:r>
              <a:rPr lang="en-US" sz="1200" dirty="0" smtClean="0"/>
              <a:t>Can get confused if objects are in multiple planes</a:t>
            </a:r>
          </a:p>
          <a:p>
            <a:endParaRPr lang="en-US" dirty="0" smtClean="0"/>
          </a:p>
          <a:p>
            <a:endParaRPr lang="en-US" dirty="0" smtClean="0"/>
          </a:p>
          <a:p>
            <a:r>
              <a:rPr lang="en-US" sz="1200" dirty="0" smtClean="0"/>
              <a:t>Pro:</a:t>
            </a:r>
          </a:p>
          <a:p>
            <a:pPr marL="285750" indent="-285750">
              <a:buFont typeface="Arial"/>
              <a:buChar char="•"/>
            </a:pPr>
            <a:r>
              <a:rPr lang="en-US" sz="1200" dirty="0" smtClean="0"/>
              <a:t>Faster (&lt;&lt;1s)</a:t>
            </a:r>
          </a:p>
          <a:p>
            <a:pPr marL="285750" indent="-285750">
              <a:buFont typeface="Arial"/>
              <a:buChar char="•"/>
            </a:pPr>
            <a:r>
              <a:rPr lang="en-US" sz="1200" dirty="0" smtClean="0"/>
              <a:t>Better for sample</a:t>
            </a:r>
          </a:p>
          <a:p>
            <a:r>
              <a:rPr lang="en-US" sz="1200" dirty="0" smtClean="0"/>
              <a:t>Con:</a:t>
            </a:r>
          </a:p>
          <a:p>
            <a:pPr marL="285750" indent="-285750">
              <a:buFont typeface="Arial"/>
              <a:buChar char="•"/>
            </a:pPr>
            <a:r>
              <a:rPr lang="en-US" sz="1200" dirty="0" smtClean="0"/>
              <a:t>Requires constant sample z-position</a:t>
            </a:r>
          </a:p>
          <a:p>
            <a:pPr marL="285750" indent="-285750">
              <a:buFont typeface="Arial"/>
              <a:buChar char="•"/>
            </a:pPr>
            <a:r>
              <a:rPr lang="en-US" sz="1200" dirty="0" smtClean="0"/>
              <a:t>Requires presence of reflective surface</a:t>
            </a:r>
          </a:p>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6</a:t>
            </a:fld>
            <a:endParaRPr lang="en-US"/>
          </a:p>
        </p:txBody>
      </p:sp>
    </p:spTree>
    <p:extLst>
      <p:ext uri="{BB962C8B-B14F-4D97-AF65-F5344CB8AC3E}">
        <p14:creationId xmlns:p14="http://schemas.microsoft.com/office/powerpoint/2010/main" val="179402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18</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20</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21</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24</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28</a:t>
            </a:fld>
            <a:endParaRPr lang="en-US" altLang="de-DE" sz="1200"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32</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03/12/16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03/12/16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5.png"/><Relationship Id="rId6" Type="http://schemas.openxmlformats.org/officeDocument/2006/relationships/image" Target="../media/image33.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5.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33.png"/><Relationship Id="rId1" Type="http://schemas.microsoft.com/office/2007/relationships/media" Target="../media/media1.avi"/><Relationship Id="rId2" Type="http://schemas.openxmlformats.org/officeDocument/2006/relationships/video" Target="../media/media1.avi"/></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24.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69.png"/><Relationship Id="rId21" Type="http://schemas.openxmlformats.org/officeDocument/2006/relationships/image" Target="../media/image70.png"/><Relationship Id="rId10" Type="http://schemas.openxmlformats.org/officeDocument/2006/relationships/image" Target="../media/image59.jpeg"/><Relationship Id="rId11" Type="http://schemas.openxmlformats.org/officeDocument/2006/relationships/image" Target="../media/image60.gif"/><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66.png"/><Relationship Id="rId18" Type="http://schemas.openxmlformats.org/officeDocument/2006/relationships/image" Target="../media/image67.jpg"/><Relationship Id="rId19" Type="http://schemas.openxmlformats.org/officeDocument/2006/relationships/image" Target="../media/image68.jp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jpeg"/></Relationships>
</file>

<file path=ppt/slides/_rels/slide26.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1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jpeg"/><Relationship Id="rId1" Type="http://schemas.microsoft.com/office/2007/relationships/media" Target="../media/media2.avi"/><Relationship Id="rId2" Type="http://schemas.openxmlformats.org/officeDocument/2006/relationships/video" Target="../media/media2.avi"/></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28.xml.rels><?xml version="1.0" encoding="UTF-8" standalone="yes"?>
<Relationships xmlns="http://schemas.openxmlformats.org/package/2006/relationships"><Relationship Id="rId11" Type="http://schemas.openxmlformats.org/officeDocument/2006/relationships/image" Target="../media/image82.jpeg"/><Relationship Id="rId12" Type="http://schemas.openxmlformats.org/officeDocument/2006/relationships/image" Target="../media/image83.png"/><Relationship Id="rId13" Type="http://schemas.openxmlformats.org/officeDocument/2006/relationships/image" Target="../media/image84.jpeg"/><Relationship Id="rId1" Type="http://schemas.microsoft.com/office/2007/relationships/media" Target="../media/media4.wmv"/><Relationship Id="rId2" Type="http://schemas.openxmlformats.org/officeDocument/2006/relationships/video" Target="../media/media4.wmv"/><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jpeg"/><Relationship Id="rId10" Type="http://schemas.openxmlformats.org/officeDocument/2006/relationships/image" Target="../media/image8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7.png"/><Relationship Id="rId10"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g"/><Relationship Id="rId3" Type="http://schemas.openxmlformats.org/officeDocument/2006/relationships/image" Target="../media/image9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fontScale="90000"/>
          </a:bodyPr>
          <a:lstStyle/>
          <a:p>
            <a:r>
              <a:rPr lang="en-US" dirty="0" smtClean="0"/>
              <a:t>Acquisition </a:t>
            </a:r>
            <a:r>
              <a:rPr lang="en-US" dirty="0" smtClean="0"/>
              <a:t>Modality </a:t>
            </a:r>
            <a:r>
              <a:rPr lang="en-US" dirty="0"/>
              <a:t>C</a:t>
            </a:r>
            <a:r>
              <a:rPr lang="en-US" dirty="0" smtClean="0"/>
              <a:t>onsiderations</a:t>
            </a:r>
            <a:endParaRPr lang="en-US" dirty="0"/>
          </a:p>
        </p:txBody>
      </p:sp>
    </p:spTree>
    <p:extLst>
      <p:ext uri="{BB962C8B-B14F-4D97-AF65-F5344CB8AC3E}">
        <p14:creationId xmlns:p14="http://schemas.microsoft.com/office/powerpoint/2010/main" val="26237219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8848" name="TextBox 78847"/>
          <p:cNvSpPr txBox="1"/>
          <p:nvPr/>
        </p:nvSpPr>
        <p:spPr>
          <a:xfrm>
            <a:off x="1143000" y="3392269"/>
            <a:ext cx="2132355" cy="369332"/>
          </a:xfrm>
          <a:prstGeom prst="rect">
            <a:avLst/>
          </a:prstGeom>
          <a:noFill/>
        </p:spPr>
        <p:txBody>
          <a:bodyPr wrap="square" rtlCol="0">
            <a:spAutoFit/>
          </a:bodyPr>
          <a:lstStyle/>
          <a:p>
            <a:r>
              <a:rPr lang="en-US" dirty="0" smtClean="0"/>
              <a:t>Typically too slow</a:t>
            </a:r>
          </a:p>
        </p:txBody>
      </p:sp>
      <p:grpSp>
        <p:nvGrpSpPr>
          <p:cNvPr id="6" name="Group 5"/>
          <p:cNvGrpSpPr/>
          <p:nvPr/>
        </p:nvGrpSpPr>
        <p:grpSpPr>
          <a:xfrm>
            <a:off x="3869982" y="1589087"/>
            <a:ext cx="5150488" cy="3199845"/>
            <a:chOff x="3869982" y="1589087"/>
            <a:chExt cx="5150488" cy="3199845"/>
          </a:xfrm>
        </p:grpSpPr>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324600" y="3733800"/>
              <a:ext cx="2695870" cy="923330"/>
            </a:xfrm>
            <a:prstGeom prst="rect">
              <a:avLst/>
            </a:prstGeom>
            <a:noFill/>
          </p:spPr>
          <p:txBody>
            <a:bodyPr wrap="none" rtlCol="0">
              <a:spAutoFit/>
            </a:bodyPr>
            <a:lstStyle/>
            <a:p>
              <a:r>
                <a:rPr lang="en-US" dirty="0" smtClean="0"/>
                <a:t>Quite fast (&gt;=1s per stack)</a:t>
              </a:r>
            </a:p>
            <a:p>
              <a:r>
                <a:rPr lang="en-US" dirty="0"/>
                <a:t>b</a:t>
              </a:r>
              <a:r>
                <a:rPr lang="en-US" dirty="0" smtClean="0"/>
                <a:t>ut 3-D data </a:t>
              </a:r>
            </a:p>
            <a:p>
              <a:r>
                <a:rPr lang="en-US" dirty="0"/>
                <a:t>a</a:t>
              </a:r>
              <a:r>
                <a:rPr lang="en-US" dirty="0" smtClean="0"/>
                <a:t>nd 3-D analysis</a:t>
              </a:r>
              <a:endParaRPr lang="en-US" dirty="0"/>
            </a:p>
          </p:txBody>
        </p:sp>
      </p:grpSp>
      <p:grpSp>
        <p:nvGrpSpPr>
          <p:cNvPr id="7" name="Group 6"/>
          <p:cNvGrpSpPr/>
          <p:nvPr/>
        </p:nvGrpSpPr>
        <p:grpSpPr>
          <a:xfrm>
            <a:off x="3962400" y="5029200"/>
            <a:ext cx="4267200" cy="1219200"/>
            <a:chOff x="3962400" y="5029200"/>
            <a:chExt cx="4267200" cy="1219200"/>
          </a:xfrm>
        </p:grpSpPr>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a:t>
                </a:r>
                <a:r>
                  <a:rPr lang="en-US" dirty="0" smtClean="0"/>
                  <a:t>projection</a:t>
                </a:r>
                <a:endParaRPr lang="en-US" dirty="0" smtClean="0"/>
              </a:p>
            </p:txBody>
          </p:sp>
        </p:gr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gr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stack with high NA lens</a:t>
            </a:r>
            <a:endParaRPr lang="en-US" dirty="0"/>
          </a:p>
        </p:txBody>
      </p:sp>
      <p:grpSp>
        <p:nvGrpSpPr>
          <p:cNvPr id="29" name="Group 102"/>
          <p:cNvGrpSpPr>
            <a:grpSpLocks/>
          </p:cNvGrpSpPr>
          <p:nvPr/>
        </p:nvGrpSpPr>
        <p:grpSpPr bwMode="auto">
          <a:xfrm>
            <a:off x="914400" y="20058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78037" y="19812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25537" y="33313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44687" y="19812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11337" y="19812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11387" y="19812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77987" y="19812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44737" y="19812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44587" y="19812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11237" y="19812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990600" y="3788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90600" y="39219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990600" y="41886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990600" y="43219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990600" y="44553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990600" y="45886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990600" y="47220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990600" y="48553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990600" y="40552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9812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9812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11287" y="19812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77937" y="19812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44637" y="19812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11197"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21137" y="4038600"/>
            <a:ext cx="2067339" cy="1981200"/>
          </a:xfrm>
          <a:prstGeom prst="rect">
            <a:avLst/>
          </a:prstGeom>
        </p:spPr>
      </p:pic>
      <p:sp>
        <p:nvSpPr>
          <p:cNvPr id="119" name="TextBox 13"/>
          <p:cNvSpPr txBox="1">
            <a:spLocks noChangeArrowheads="1"/>
          </p:cNvSpPr>
          <p:nvPr/>
        </p:nvSpPr>
        <p:spPr bwMode="auto">
          <a:xfrm>
            <a:off x="6134923" y="2133600"/>
            <a:ext cx="17411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
            </a:r>
            <a:br>
              <a:rPr lang="en-US" altLang="en-US" sz="1600" dirty="0"/>
            </a:br>
            <a:r>
              <a:rPr lang="en-US" altLang="en-US" sz="1600" dirty="0" smtClean="0"/>
              <a:t>Sum projection</a:t>
            </a:r>
            <a:endParaRPr lang="en-US" altLang="en-US" sz="1600" dirty="0"/>
          </a:p>
          <a:p>
            <a:pPr eaLnBrk="1" hangingPunct="1"/>
            <a:r>
              <a:rPr lang="en-US" altLang="en-US" sz="1600" dirty="0" smtClean="0"/>
              <a:t>z-stack, </a:t>
            </a:r>
            <a:r>
              <a:rPr lang="en-US" altLang="en-US" sz="1600" dirty="0" err="1" smtClean="0"/>
              <a:t>dz</a:t>
            </a:r>
            <a:r>
              <a:rPr lang="en-US" altLang="en-US" sz="1600" dirty="0" smtClean="0"/>
              <a:t>=1 </a:t>
            </a:r>
            <a:r>
              <a:rPr lang="en-US" altLang="en-US" sz="1600" dirty="0" smtClean="0"/>
              <a:t>um</a:t>
            </a:r>
            <a:endParaRPr lang="en-US" altLang="en-US" sz="1600" dirty="0" smtClean="0"/>
          </a:p>
        </p:txBody>
      </p:sp>
      <p:sp>
        <p:nvSpPr>
          <p:cNvPr id="5" name="Rectangle 4"/>
          <p:cNvSpPr/>
          <p:nvPr/>
        </p:nvSpPr>
        <p:spPr>
          <a:xfrm>
            <a:off x="3944937"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097337"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11425" y="6172200"/>
            <a:ext cx="776512" cy="369332"/>
          </a:xfrm>
          <a:prstGeom prst="rect">
            <a:avLst/>
          </a:prstGeom>
          <a:noFill/>
        </p:spPr>
        <p:txBody>
          <a:bodyPr wrap="none" rtlCol="0">
            <a:spAutoFit/>
          </a:bodyPr>
          <a:lstStyle/>
          <a:p>
            <a:r>
              <a:rPr lang="en-US" dirty="0" smtClean="0"/>
              <a:t>10 um</a:t>
            </a:r>
            <a:endParaRPr lang="en-US" dirty="0"/>
          </a:p>
        </p:txBody>
      </p:sp>
      <p:sp>
        <p:nvSpPr>
          <p:cNvPr id="6" name="Rectangle 5"/>
          <p:cNvSpPr/>
          <p:nvPr/>
        </p:nvSpPr>
        <p:spPr>
          <a:xfrm>
            <a:off x="6154737" y="4085272"/>
            <a:ext cx="2438400" cy="1477328"/>
          </a:xfrm>
          <a:prstGeom prst="rect">
            <a:avLst/>
          </a:prstGeom>
        </p:spPr>
        <p:txBody>
          <a:bodyPr wrap="square">
            <a:spAutoFit/>
          </a:bodyPr>
          <a:lstStyle/>
          <a:p>
            <a:endParaRPr lang="en-US" altLang="en-US" dirty="0"/>
          </a:p>
          <a:p>
            <a:r>
              <a:rPr lang="en-US" altLang="en-US" dirty="0"/>
              <a:t>Sum projection after </a:t>
            </a:r>
            <a:r>
              <a:rPr lang="en-US" altLang="en-US" dirty="0" smtClean="0"/>
              <a:t/>
            </a:r>
            <a:br>
              <a:rPr lang="en-US" altLang="en-US" dirty="0" smtClean="0"/>
            </a:br>
            <a:r>
              <a:rPr lang="en-US" altLang="en-US" dirty="0" err="1" smtClean="0"/>
              <a:t>deconvolution</a:t>
            </a:r>
            <a:endParaRPr lang="en-US" altLang="en-US" b="1" dirty="0"/>
          </a:p>
          <a:p>
            <a:pPr marL="285750" indent="-285750">
              <a:buFont typeface="Arial"/>
              <a:buChar char="•"/>
            </a:pPr>
            <a:r>
              <a:rPr lang="en-US" altLang="en-US" dirty="0">
                <a:solidFill>
                  <a:srgbClr val="000000"/>
                </a:solidFill>
              </a:rPr>
              <a:t>Morphology: ok</a:t>
            </a:r>
          </a:p>
          <a:p>
            <a:pPr marL="285750" indent="-285750">
              <a:buFont typeface="Arial"/>
              <a:buChar char="•"/>
            </a:pPr>
            <a:r>
              <a:rPr lang="en-US" altLang="en-US" dirty="0">
                <a:solidFill>
                  <a:srgbClr val="000000"/>
                </a:solidFill>
              </a:rPr>
              <a:t>Intensities: ?</a:t>
            </a:r>
          </a:p>
        </p:txBody>
      </p:sp>
      <p:cxnSp>
        <p:nvCxnSpPr>
          <p:cNvPr id="104" name="Straight Arrow Connector 103"/>
          <p:cNvCxnSpPr/>
          <p:nvPr/>
        </p:nvCxnSpPr>
        <p:spPr>
          <a:xfrm>
            <a:off x="2039937" y="50077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973137" y="5769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with low NA lens</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spTree>
    <p:extLst>
      <p:ext uri="{BB962C8B-B14F-4D97-AF65-F5344CB8AC3E}">
        <p14:creationId xmlns:p14="http://schemas.microsoft.com/office/powerpoint/2010/main" val="263121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514600" y="4495800"/>
            <a:ext cx="5410200" cy="1754327"/>
          </a:xfrm>
          <a:prstGeom prst="rect">
            <a:avLst/>
          </a:prstGeom>
          <a:noFill/>
        </p:spPr>
        <p:txBody>
          <a:bodyPr wrap="square" rtlCol="0">
            <a:spAutoFit/>
          </a:bodyPr>
          <a:lstStyle/>
          <a:p>
            <a:r>
              <a:rPr lang="en-US" dirty="0" smtClean="0"/>
              <a:t>Pro:</a:t>
            </a:r>
          </a:p>
          <a:p>
            <a:pPr marL="285750" indent="-285750">
              <a:buFont typeface="Arial"/>
              <a:buChar char="•"/>
            </a:pPr>
            <a:r>
              <a:rPr lang="en-US" dirty="0" smtClean="0"/>
              <a:t>Least IT hassle</a:t>
            </a:r>
          </a:p>
          <a:p>
            <a:pPr marL="285750" indent="-285750">
              <a:buFont typeface="Arial"/>
              <a:buChar char="•"/>
            </a:pPr>
            <a:r>
              <a:rPr lang="en-US" dirty="0" smtClean="0"/>
              <a:t>Turn-key solutions for some standard assays</a:t>
            </a:r>
          </a:p>
          <a:p>
            <a:r>
              <a:rPr lang="en-US" dirty="0" smtClean="0"/>
              <a:t>Con:</a:t>
            </a:r>
          </a:p>
          <a:p>
            <a:pPr marL="285750" indent="-285750">
              <a:buFont typeface="Arial"/>
              <a:buChar char="•"/>
            </a:pPr>
            <a:r>
              <a:rPr lang="en-US" dirty="0" smtClean="0"/>
              <a:t>If</a:t>
            </a:r>
            <a:r>
              <a:rPr lang="en-US" dirty="0"/>
              <a:t> </a:t>
            </a:r>
            <a:r>
              <a:rPr lang="en-US" dirty="0" smtClean="0"/>
              <a:t>a specific image analysis or statistics module is missing it might be difficult to add</a:t>
            </a:r>
            <a:endParaRPr lang="en-US" dirty="0"/>
          </a:p>
        </p:txBody>
      </p:sp>
    </p:spTree>
    <p:extLst>
      <p:ext uri="{BB962C8B-B14F-4D97-AF65-F5344CB8AC3E}">
        <p14:creationId xmlns:p14="http://schemas.microsoft.com/office/powerpoint/2010/main" val="33045042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200" dirty="0" smtClean="0"/>
              <a:t>Image 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28600" y="1472624"/>
            <a:ext cx="1086856" cy="584776"/>
          </a:xfrm>
          <a:prstGeom prst="rect">
            <a:avLst/>
          </a:prstGeom>
          <a:noFill/>
        </p:spPr>
        <p:txBody>
          <a:bodyPr wrap="none" rtlCol="0">
            <a:spAutoFit/>
          </a:bodyPr>
          <a:lstStyle/>
          <a:p>
            <a:r>
              <a:rPr lang="en-US" sz="1600" dirty="0" smtClean="0"/>
              <a:t>Different </a:t>
            </a:r>
          </a:p>
          <a:p>
            <a:r>
              <a:rPr lang="en-US" sz="1600" dirty="0" smtClean="0"/>
              <a:t>companies</a:t>
            </a:r>
            <a:endParaRPr lang="en-US" sz="16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5"/>
            <a:stretch>
              <a:fillRect/>
            </a:stretch>
          </p:blipFill>
          <p:spPr>
            <a:xfrm>
              <a:off x="304800" y="4343400"/>
              <a:ext cx="533400" cy="533400"/>
            </a:xfrm>
            <a:prstGeom prst="rect">
              <a:avLst/>
            </a:prstGeom>
          </p:spPr>
        </p:pic>
        <p:pic>
          <p:nvPicPr>
            <p:cNvPr id="57" name="Picture 56"/>
            <p:cNvPicPr>
              <a:picLocks noChangeAspect="1"/>
            </p:cNvPicPr>
            <p:nvPr/>
          </p:nvPicPr>
          <p:blipFill>
            <a:blip r:embed="rId6"/>
            <a:stretch>
              <a:fillRect/>
            </a:stretch>
          </p:blipFill>
          <p:spPr>
            <a:xfrm>
              <a:off x="838200" y="4370480"/>
              <a:ext cx="482600" cy="482600"/>
            </a:xfrm>
            <a:prstGeom prst="rect">
              <a:avLst/>
            </a:prstGeom>
          </p:spPr>
        </p:pic>
      </p:grpSp>
      <p:grpSp>
        <p:nvGrpSpPr>
          <p:cNvPr id="13" name="Group 12"/>
          <p:cNvGrpSpPr/>
          <p:nvPr/>
        </p:nvGrpSpPr>
        <p:grpSpPr>
          <a:xfrm>
            <a:off x="1244600" y="1524000"/>
            <a:ext cx="3616238" cy="3316380"/>
            <a:chOff x="1244600" y="1524000"/>
            <a:chExt cx="3616238" cy="3316380"/>
          </a:xfrm>
        </p:grpSpPr>
        <p:sp>
          <p:nvSpPr>
            <p:cNvPr id="45" name="TextBox 44"/>
            <p:cNvSpPr txBox="1"/>
            <p:nvPr/>
          </p:nvSpPr>
          <p:spPr>
            <a:xfrm>
              <a:off x="2803438" y="1524000"/>
              <a:ext cx="2057400" cy="738664"/>
            </a:xfrm>
            <a:prstGeom prst="rect">
              <a:avLst/>
            </a:prstGeom>
            <a:noFill/>
          </p:spPr>
          <p:txBody>
            <a:bodyPr wrap="square" rtlCol="0">
              <a:spAutoFit/>
            </a:bodyPr>
            <a:lstStyle/>
            <a:p>
              <a:r>
                <a:rPr lang="en-US" sz="1400" dirty="0" smtClean="0"/>
                <a:t>Tiff images with</a:t>
              </a:r>
              <a:r>
                <a:rPr lang="en-US" sz="1400" dirty="0"/>
                <a:t/>
              </a:r>
              <a:br>
                <a:rPr lang="en-US" sz="1400" dirty="0"/>
              </a:br>
              <a:r>
                <a:rPr lang="en-US" sz="1400" dirty="0" smtClean="0"/>
                <a:t>defined naming </a:t>
              </a:r>
              <a:br>
                <a:rPr lang="en-US" sz="1400" dirty="0" smtClean="0"/>
              </a:br>
              <a:r>
                <a:rPr lang="en-US" sz="1400" dirty="0" smtClean="0"/>
                <a:t>scheme (“raw data”)</a:t>
              </a:r>
              <a:endParaRPr lang="en-US" sz="1400" dirty="0"/>
            </a:p>
          </p:txBody>
        </p:sp>
        <p:pic>
          <p:nvPicPr>
            <p:cNvPr id="59" name="Picture 58"/>
            <p:cNvPicPr>
              <a:picLocks noChangeAspect="1"/>
            </p:cNvPicPr>
            <p:nvPr/>
          </p:nvPicPr>
          <p:blipFill>
            <a:blip r:embed="rId6"/>
            <a:stretch>
              <a:fillRect/>
            </a:stretch>
          </p:blipFill>
          <p:spPr>
            <a:xfrm>
              <a:off x="2895600" y="2286000"/>
              <a:ext cx="609600" cy="609600"/>
            </a:xfrm>
            <a:prstGeom prst="rect">
              <a:avLst/>
            </a:prstGeom>
          </p:spPr>
        </p:pic>
        <p:grpSp>
          <p:nvGrpSpPr>
            <p:cNvPr id="12" name="Group 11"/>
            <p:cNvGrpSpPr/>
            <p:nvPr/>
          </p:nvGrpSpPr>
          <p:grpSpPr>
            <a:xfrm>
              <a:off x="1244600" y="1686580"/>
              <a:ext cx="1574800" cy="3153800"/>
              <a:chOff x="1244600" y="1686580"/>
              <a:chExt cx="1574800" cy="3153800"/>
            </a:xfrm>
          </p:grpSpPr>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8658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grpSp>
      </p:grpSp>
      <p:grpSp>
        <p:nvGrpSpPr>
          <p:cNvPr id="14" name="Group 13"/>
          <p:cNvGrpSpPr/>
          <p:nvPr/>
        </p:nvGrpSpPr>
        <p:grpSpPr>
          <a:xfrm>
            <a:off x="3352800" y="1512332"/>
            <a:ext cx="5473893" cy="2747676"/>
            <a:chOff x="3352800" y="1512332"/>
            <a:chExt cx="5473893" cy="2747676"/>
          </a:xfrm>
        </p:grpSpPr>
        <p:grpSp>
          <p:nvGrpSpPr>
            <p:cNvPr id="3" name="Group 2"/>
            <p:cNvGrpSpPr/>
            <p:nvPr/>
          </p:nvGrpSpPr>
          <p:grpSpPr>
            <a:xfrm>
              <a:off x="3657600" y="1512332"/>
              <a:ext cx="5169093" cy="1764268"/>
              <a:chOff x="3657600" y="1512332"/>
              <a:chExt cx="5169093" cy="1764268"/>
            </a:xfrm>
          </p:grpSpPr>
          <p:pic>
            <p:nvPicPr>
              <p:cNvPr id="4" name="Picture 3"/>
              <p:cNvPicPr>
                <a:picLocks noChangeAspect="1"/>
              </p:cNvPicPr>
              <p:nvPr/>
            </p:nvPicPr>
            <p:blipFill>
              <a:blip r:embed="rId7"/>
              <a:stretch>
                <a:fillRect/>
              </a:stretch>
            </p:blipFill>
            <p:spPr>
              <a:xfrm>
                <a:off x="4714091" y="1512332"/>
                <a:ext cx="2082800" cy="1498600"/>
              </a:xfrm>
              <a:prstGeom prst="rect">
                <a:avLst/>
              </a:prstGeom>
            </p:spPr>
          </p:pic>
          <p:pic>
            <p:nvPicPr>
              <p:cNvPr id="7" name="Picture 6"/>
              <p:cNvPicPr>
                <a:picLocks noChangeAspect="1"/>
              </p:cNvPicPr>
              <p:nvPr/>
            </p:nvPicPr>
            <p:blipFill>
              <a:blip r:embed="rId8"/>
              <a:stretch>
                <a:fillRect/>
              </a:stretch>
            </p:blipFill>
            <p:spPr>
              <a:xfrm>
                <a:off x="5128498" y="2057400"/>
                <a:ext cx="1198372" cy="533400"/>
              </a:xfrm>
              <a:prstGeom prst="rect">
                <a:avLst/>
              </a:prstGeom>
            </p:spPr>
          </p:pic>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121093"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a:t>&lt;</a:t>
                </a:r>
                <a:r>
                  <a:rPr lang="en-US" sz="1400" dirty="0" smtClean="0"/>
                  <a:t>1h total analysis time</a:t>
                </a:r>
                <a:endParaRPr lang="en-US" sz="1400" dirty="0"/>
              </a:p>
            </p:txBody>
          </p:sp>
          <p:cxnSp>
            <p:nvCxnSpPr>
              <p:cNvPr id="23" name="Straight Arrow Connector 22"/>
              <p:cNvCxnSpPr/>
              <p:nvPr/>
            </p:nvCxnSpPr>
            <p:spPr>
              <a:xfrm flipV="1">
                <a:off x="3657600" y="2362200"/>
                <a:ext cx="108989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352800" y="3352800"/>
              <a:ext cx="3176954" cy="907208"/>
              <a:chOff x="3352800" y="3352800"/>
              <a:chExt cx="3176954" cy="907208"/>
            </a:xfrm>
          </p:grpSpPr>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6"/>
              <a:stretch>
                <a:fillRect/>
              </a:stretch>
            </p:blipFill>
            <p:spPr>
              <a:xfrm>
                <a:off x="4419600" y="3777408"/>
                <a:ext cx="482600" cy="482600"/>
              </a:xfrm>
              <a:prstGeom prst="rect">
                <a:avLst/>
              </a:prstGeom>
            </p:spPr>
          </p:pic>
          <p:sp>
            <p:nvSpPr>
              <p:cNvPr id="107" name="TextBox 106"/>
              <p:cNvSpPr txBox="1"/>
              <p:nvPr/>
            </p:nvSpPr>
            <p:spPr>
              <a:xfrm>
                <a:off x="3352800" y="3497432"/>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789076"/>
                <a:ext cx="1652954" cy="369332"/>
              </a:xfrm>
              <a:prstGeom prst="rect">
                <a:avLst/>
              </a:prstGeom>
              <a:noFill/>
            </p:spPr>
            <p:txBody>
              <a:bodyPr wrap="none" rtlCol="0">
                <a:spAutoFit/>
              </a:bodyPr>
              <a:lstStyle/>
              <a:p>
                <a:r>
                  <a:rPr lang="en-US" dirty="0" smtClean="0"/>
                  <a:t>+ Table (txt file)</a:t>
                </a:r>
                <a:endParaRPr lang="en-US" dirty="0"/>
              </a:p>
            </p:txBody>
          </p:sp>
        </p:grpSp>
      </p:grpSp>
      <p:grpSp>
        <p:nvGrpSpPr>
          <p:cNvPr id="15" name="Group 14"/>
          <p:cNvGrpSpPr/>
          <p:nvPr/>
        </p:nvGrpSpPr>
        <p:grpSpPr>
          <a:xfrm>
            <a:off x="2667000" y="4183230"/>
            <a:ext cx="4572000" cy="2369970"/>
            <a:chOff x="2667000" y="4404627"/>
            <a:chExt cx="4572000" cy="2369970"/>
          </a:xfrm>
        </p:grpSpPr>
        <p:cxnSp>
          <p:nvCxnSpPr>
            <p:cNvPr id="109" name="Straight Arrow Connector 108"/>
            <p:cNvCxnSpPr/>
            <p:nvPr/>
          </p:nvCxnSpPr>
          <p:spPr>
            <a:xfrm flipH="1">
              <a:off x="5029200" y="4404627"/>
              <a:ext cx="123975" cy="4463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67000" y="4902200"/>
              <a:ext cx="4572000" cy="1872397"/>
              <a:chOff x="2667000" y="4902200"/>
              <a:chExt cx="4572000" cy="1872397"/>
            </a:xfrm>
          </p:grpSpPr>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9"/>
                <a:stretch>
                  <a:fillRect/>
                </a:stretch>
              </p:blipFill>
              <p:spPr>
                <a:xfrm>
                  <a:off x="6553200" y="2057400"/>
                  <a:ext cx="1193800" cy="1193800"/>
                </a:xfrm>
                <a:prstGeom prst="rect">
                  <a:avLst/>
                </a:prstGeom>
              </p:spPr>
            </p:pic>
            <p:pic>
              <p:nvPicPr>
                <p:cNvPr id="9" name="Picture 8"/>
                <p:cNvPicPr>
                  <a:picLocks noChangeAspect="1"/>
                </p:cNvPicPr>
                <p:nvPr/>
              </p:nvPicPr>
              <p:blipFill>
                <a:blip r:embed="rId10"/>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12"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13"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grpSp>
      </p:grpSp>
      <p:grpSp>
        <p:nvGrpSpPr>
          <p:cNvPr id="22" name="Group 21"/>
          <p:cNvGrpSpPr/>
          <p:nvPr/>
        </p:nvGrpSpPr>
        <p:grpSpPr>
          <a:xfrm>
            <a:off x="7315200" y="5334000"/>
            <a:ext cx="1290871" cy="923330"/>
            <a:chOff x="7315200" y="5334000"/>
            <a:chExt cx="1290871" cy="923330"/>
          </a:xfrm>
        </p:grpSpPr>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5"/>
            <a:stretch>
              <a:fillRect/>
            </a:stretch>
          </p:blipFill>
          <p:spPr>
            <a:xfrm>
              <a:off x="304800" y="4343400"/>
              <a:ext cx="533400" cy="533400"/>
            </a:xfrm>
            <a:prstGeom prst="rect">
              <a:avLst/>
            </a:prstGeom>
          </p:spPr>
        </p:pic>
        <p:pic>
          <p:nvPicPr>
            <p:cNvPr id="126" name="Picture 125"/>
            <p:cNvPicPr>
              <a:picLocks noChangeAspect="1"/>
            </p:cNvPicPr>
            <p:nvPr/>
          </p:nvPicPr>
          <p:blipFill>
            <a:blip r:embed="rId6"/>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5"/>
            <a:stretch>
              <a:fillRect/>
            </a:stretch>
          </p:blipFill>
          <p:spPr>
            <a:xfrm>
              <a:off x="304800" y="4343400"/>
              <a:ext cx="533400" cy="533400"/>
            </a:xfrm>
            <a:prstGeom prst="rect">
              <a:avLst/>
            </a:prstGeom>
          </p:spPr>
        </p:pic>
        <p:pic>
          <p:nvPicPr>
            <p:cNvPr id="129" name="Picture 128"/>
            <p:cNvPicPr>
              <a:picLocks noChangeAspect="1"/>
            </p:cNvPicPr>
            <p:nvPr/>
          </p:nvPicPr>
          <p:blipFill>
            <a:blip r:embed="rId6"/>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heckerboard(across)">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7086600" y="3886200"/>
            <a:ext cx="1066800" cy="1066800"/>
          </a:xfrm>
          <a:prstGeom prst="rect">
            <a:avLst/>
          </a:prstGeom>
        </p:spPr>
      </p:pic>
      <p:pic>
        <p:nvPicPr>
          <p:cNvPr id="5" name="Picture 4"/>
          <p:cNvPicPr>
            <a:picLocks noChangeAspect="1"/>
          </p:cNvPicPr>
          <p:nvPr/>
        </p:nvPicPr>
        <p:blipFill>
          <a:blip r:embed="rId3"/>
          <a:stretch>
            <a:fillRect/>
          </a:stretch>
        </p:blipFill>
        <p:spPr>
          <a:xfrm>
            <a:off x="70866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391561"/>
            <a:ext cx="5867400" cy="1323439"/>
          </a:xfrm>
          <a:prstGeom prst="rect">
            <a:avLst/>
          </a:prstGeom>
        </p:spPr>
        <p:txBody>
          <a:bodyPr wrap="square">
            <a:spAutoFit/>
          </a:bodyPr>
          <a:lstStyle/>
          <a:p>
            <a:pPr marL="285750"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285750" indent="-285750">
              <a:buFont typeface="Arial"/>
              <a:buChar char="•"/>
            </a:pPr>
            <a:r>
              <a:rPr lang="en-US" sz="2000" dirty="0" smtClean="0"/>
              <a:t>Fluorescence recovery after photo-bleaching (FRAP)</a:t>
            </a:r>
          </a:p>
          <a:p>
            <a:pPr marL="285750" indent="-285750">
              <a:buFont typeface="Arial"/>
              <a:buChar char="•"/>
            </a:pPr>
            <a:r>
              <a:rPr lang="en-US" sz="2000" dirty="0" smtClean="0"/>
              <a:t>Fluorescence cross correlation spectroscopy (FCS)</a:t>
            </a:r>
          </a:p>
          <a:p>
            <a:pPr marL="285750" indent="-285750">
              <a:buFont typeface="Arial"/>
              <a:buChar char="•"/>
            </a:pPr>
            <a:endParaRPr lang="en-US" sz="2000" dirty="0"/>
          </a:p>
        </p:txBody>
      </p:sp>
      <p:sp>
        <p:nvSpPr>
          <p:cNvPr id="8" name="TextBox 7"/>
          <p:cNvSpPr txBox="1"/>
          <p:nvPr/>
        </p:nvSpPr>
        <p:spPr>
          <a:xfrm>
            <a:off x="1284233" y="5486400"/>
            <a:ext cx="6564367" cy="707886"/>
          </a:xfrm>
          <a:prstGeom prst="rect">
            <a:avLst/>
          </a:prstGeom>
          <a:noFill/>
        </p:spPr>
        <p:txBody>
          <a:bodyPr wrap="none" rtlCol="0">
            <a:spAutoFit/>
          </a:bodyPr>
          <a:lstStyle/>
          <a:p>
            <a:r>
              <a:rPr lang="en-US" sz="2000" dirty="0" smtClean="0"/>
              <a:t>Systematically performing such high-content experiments </a:t>
            </a:r>
            <a:br>
              <a:rPr lang="en-US" sz="2000" dirty="0" smtClean="0"/>
            </a:br>
            <a:r>
              <a:rPr lang="en-US" sz="2000" dirty="0" smtClean="0"/>
              <a:t>often strongly benefits from “Adaptive Feedback Microscopy”</a:t>
            </a:r>
            <a:endParaRPr lang="en-US" sz="2000" dirty="0"/>
          </a:p>
        </p:txBody>
      </p:sp>
    </p:spTree>
    <p:extLst>
      <p:ext uri="{BB962C8B-B14F-4D97-AF65-F5344CB8AC3E}">
        <p14:creationId xmlns:p14="http://schemas.microsoft.com/office/powerpoint/2010/main" val="221924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800" dirty="0"/>
              <a:t>Adaptive Feedback Microscopy</a:t>
            </a:r>
            <a:br>
              <a:rPr lang="en-US" sz="2800" dirty="0"/>
            </a:br>
            <a:r>
              <a:rPr lang="en-US" sz="2000" dirty="0"/>
              <a:t>Intelligent </a:t>
            </a:r>
            <a:r>
              <a:rPr lang="en-US" sz="2000" dirty="0" smtClean="0"/>
              <a:t>Microscopy</a:t>
            </a:r>
            <a:r>
              <a:rPr lang="en-US" sz="2000" dirty="0"/>
              <a:t/>
            </a:r>
            <a:br>
              <a:rPr lang="en-US" sz="2000" dirty="0"/>
            </a:br>
            <a:r>
              <a:rPr lang="en-US" sz="2000" dirty="0" smtClean="0"/>
              <a:t>Smart Microscopy</a:t>
            </a:r>
            <a:br>
              <a:rPr lang="en-US" sz="2000" dirty="0" smtClean="0"/>
            </a:br>
            <a:r>
              <a:rPr lang="en-US" sz="2000" dirty="0" smtClean="0"/>
              <a:t>Open </a:t>
            </a:r>
            <a:r>
              <a:rPr lang="en-US" sz="2000" dirty="0"/>
              <a:t>Application Development (OAD) [Zeiss]</a:t>
            </a:r>
            <a:br>
              <a:rPr lang="en-US" sz="20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572000"/>
            <a:ext cx="1219201" cy="12192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600" dirty="0" smtClean="0"/>
              <a:t>Adaptive </a:t>
            </a:r>
            <a:r>
              <a:rPr lang="en-US" sz="3600" dirty="0"/>
              <a:t>Feedback </a:t>
            </a:r>
            <a:r>
              <a:rPr lang="en-US" sz="3600" dirty="0" smtClean="0"/>
              <a:t>for</a:t>
            </a:r>
            <a:br>
              <a:rPr lang="en-US" sz="3600" dirty="0" smtClean="0"/>
            </a:br>
            <a:r>
              <a:rPr lang="en-US" sz="3600" dirty="0" smtClean="0"/>
              <a:t>High</a:t>
            </a:r>
            <a:r>
              <a:rPr lang="en-US" sz="3600" dirty="0"/>
              <a:t>-resolution </a:t>
            </a:r>
            <a:r>
              <a:rPr lang="en-US" sz="3600" dirty="0" smtClean="0"/>
              <a:t>Time-lapse Imaging</a:t>
            </a:r>
            <a:endParaRPr lang="en-US" sz="3600" dirty="0"/>
          </a:p>
        </p:txBody>
      </p:sp>
      <p:sp>
        <p:nvSpPr>
          <p:cNvPr id="4" name="TextBox 3"/>
          <p:cNvSpPr txBox="1"/>
          <p:nvPr/>
        </p:nvSpPr>
        <p:spPr>
          <a:xfrm>
            <a:off x="2514600" y="17526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2870200"/>
            <a:ext cx="1574800"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200400"/>
            <a:ext cx="0" cy="1344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48514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5146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8006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49031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2972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29000"/>
            <a:ext cx="1512168" cy="1512168"/>
          </a:xfrm>
          <a:prstGeom prst="rect">
            <a:avLst/>
          </a:prstGeom>
        </p:spPr>
      </p:pic>
      <p:sp>
        <p:nvSpPr>
          <p:cNvPr id="38" name="TextBox 37"/>
          <p:cNvSpPr txBox="1"/>
          <p:nvPr/>
        </p:nvSpPr>
        <p:spPr>
          <a:xfrm>
            <a:off x="4800600" y="44766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5847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2258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514600"/>
            <a:ext cx="711200" cy="711200"/>
          </a:xfrm>
          <a:prstGeom prst="rect">
            <a:avLst/>
          </a:prstGeom>
        </p:spPr>
      </p:pic>
      <p:pic>
        <p:nvPicPr>
          <p:cNvPr id="23" name="Picture 22"/>
          <p:cNvPicPr>
            <a:picLocks noChangeAspect="1"/>
          </p:cNvPicPr>
          <p:nvPr/>
        </p:nvPicPr>
        <p:blipFill>
          <a:blip r:embed="rId6"/>
          <a:stretch>
            <a:fillRect/>
          </a:stretch>
        </p:blipFill>
        <p:spPr>
          <a:xfrm>
            <a:off x="3657600" y="4495800"/>
            <a:ext cx="711200" cy="711200"/>
          </a:xfrm>
          <a:prstGeom prst="rect">
            <a:avLst/>
          </a:prstGeom>
        </p:spPr>
      </p:pic>
      <p:pic>
        <p:nvPicPr>
          <p:cNvPr id="24" name="Picture 23"/>
          <p:cNvPicPr>
            <a:picLocks noChangeAspect="1"/>
          </p:cNvPicPr>
          <p:nvPr/>
        </p:nvPicPr>
        <p:blipFill>
          <a:blip r:embed="rId7"/>
          <a:stretch>
            <a:fillRect/>
          </a:stretch>
        </p:blipFill>
        <p:spPr>
          <a:xfrm>
            <a:off x="5943600" y="4545116"/>
            <a:ext cx="635000" cy="635000"/>
          </a:xfrm>
          <a:prstGeom prst="rect">
            <a:avLst/>
          </a:prstGeom>
        </p:spPr>
      </p:pic>
      <p:pic>
        <p:nvPicPr>
          <p:cNvPr id="3" name="Picture 2"/>
          <p:cNvPicPr>
            <a:picLocks noChangeAspect="1"/>
          </p:cNvPicPr>
          <p:nvPr/>
        </p:nvPicPr>
        <p:blipFill>
          <a:blip r:embed="rId8"/>
          <a:stretch>
            <a:fillRect/>
          </a:stretch>
        </p:blipFill>
        <p:spPr>
          <a:xfrm>
            <a:off x="5943600" y="2565400"/>
            <a:ext cx="635000" cy="635000"/>
          </a:xfrm>
          <a:prstGeom prst="rect">
            <a:avLst/>
          </a:prstGeom>
        </p:spPr>
      </p:pic>
      <p:pic>
        <p:nvPicPr>
          <p:cNvPr id="27" name="Picture 26"/>
          <p:cNvPicPr>
            <a:picLocks noChangeAspect="1"/>
          </p:cNvPicPr>
          <p:nvPr/>
        </p:nvPicPr>
        <p:blipFill>
          <a:blip r:embed="rId8"/>
          <a:stretch>
            <a:fillRect/>
          </a:stretch>
        </p:blipFill>
        <p:spPr>
          <a:xfrm>
            <a:off x="2514600" y="4267200"/>
            <a:ext cx="635000" cy="635000"/>
          </a:xfrm>
          <a:prstGeom prst="rect">
            <a:avLst/>
          </a:prstGeom>
        </p:spPr>
      </p:pic>
      <p:sp>
        <p:nvSpPr>
          <p:cNvPr id="25" name="TextBox 24"/>
          <p:cNvSpPr txBox="1"/>
          <p:nvPr/>
        </p:nvSpPr>
        <p:spPr>
          <a:xfrm>
            <a:off x="6629400" y="1905000"/>
            <a:ext cx="2067506" cy="646331"/>
          </a:xfrm>
          <a:prstGeom prst="rect">
            <a:avLst/>
          </a:prstGeom>
          <a:noFill/>
        </p:spPr>
        <p:txBody>
          <a:bodyPr wrap="none" rtlCol="0">
            <a:spAutoFit/>
          </a:bodyPr>
          <a:lstStyle/>
          <a:p>
            <a:r>
              <a:rPr lang="en-US" dirty="0" smtClean="0"/>
              <a:t>H2B-mCherry (DNA)</a:t>
            </a:r>
          </a:p>
          <a:p>
            <a:r>
              <a:rPr lang="en-US" dirty="0"/>
              <a:t>s</a:t>
            </a:r>
            <a:r>
              <a:rPr lang="en-US" dirty="0" smtClean="0"/>
              <a:t>ingle plane</a:t>
            </a:r>
            <a:endParaRPr lang="en-US" dirty="0"/>
          </a:p>
        </p:txBody>
      </p:sp>
      <p:sp>
        <p:nvSpPr>
          <p:cNvPr id="26" name="TextBox 25"/>
          <p:cNvSpPr txBox="1"/>
          <p:nvPr/>
        </p:nvSpPr>
        <p:spPr>
          <a:xfrm>
            <a:off x="6629400" y="3962400"/>
            <a:ext cx="2287806" cy="646331"/>
          </a:xfrm>
          <a:prstGeom prst="rect">
            <a:avLst/>
          </a:prstGeom>
          <a:noFill/>
        </p:spPr>
        <p:txBody>
          <a:bodyPr wrap="none" rtlCol="0">
            <a:spAutoFit/>
          </a:bodyPr>
          <a:lstStyle/>
          <a:p>
            <a:r>
              <a:rPr lang="en-US" dirty="0" smtClean="0"/>
              <a:t>Find mitotic cell</a:t>
            </a:r>
            <a:br>
              <a:rPr lang="en-US" dirty="0" smtClean="0"/>
            </a:br>
            <a:r>
              <a:rPr lang="en-US" dirty="0" smtClean="0"/>
              <a:t>by automated analysis</a:t>
            </a:r>
            <a:endParaRPr lang="en-US" dirty="0"/>
          </a:p>
        </p:txBody>
      </p:sp>
      <p:sp>
        <p:nvSpPr>
          <p:cNvPr id="5" name="Rectangle 4"/>
          <p:cNvSpPr/>
          <p:nvPr/>
        </p:nvSpPr>
        <p:spPr>
          <a:xfrm>
            <a:off x="76200" y="6412468"/>
            <a:ext cx="3701141" cy="369332"/>
          </a:xfrm>
          <a:prstGeom prst="rect">
            <a:avLst/>
          </a:prstGeom>
        </p:spPr>
        <p:txBody>
          <a:bodyPr wrap="none">
            <a:spAutoFit/>
          </a:bodyPr>
          <a:lstStyle/>
          <a:p>
            <a:r>
              <a:rPr lang="en-US" dirty="0"/>
              <a:t>Conrad et al., Nature Methods (2011) </a:t>
            </a:r>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7216" y="2050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638800" y="2057400"/>
            <a:ext cx="2756509"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a:t>
            </a:r>
            <a:r>
              <a:rPr lang="en-US" dirty="0" smtClean="0">
                <a:solidFill>
                  <a:srgbClr val="000000"/>
                </a:solidFill>
                <a:latin typeface="Calibri" panose="020F0502020204030204" pitchFamily="34" charset="0"/>
                <a:ea typeface="ＭＳ Ｐゴシック" pitchFamily="1" charset="-128"/>
              </a:rPr>
              <a:t>Microscopy</a:t>
            </a:r>
            <a:endParaRPr lang="en-US" dirty="0">
              <a:solidFill>
                <a:srgbClr val="000000"/>
              </a:solidFill>
              <a:latin typeface="Calibri" panose="020F0502020204030204" pitchFamily="34" charset="0"/>
              <a:ea typeface="ＭＳ Ｐゴシック" pitchFamily="1" charset="-128"/>
            </a:endParaRPr>
          </a:p>
        </p:txBody>
      </p:sp>
      <p:sp>
        <p:nvSpPr>
          <p:cNvPr id="22" name="TextBox 21"/>
          <p:cNvSpPr txBox="1"/>
          <p:nvPr/>
        </p:nvSpPr>
        <p:spPr>
          <a:xfrm>
            <a:off x="537875" y="1993170"/>
            <a:ext cx="3043525" cy="369332"/>
          </a:xfrm>
          <a:prstGeom prst="rect">
            <a:avLst/>
          </a:prstGeom>
          <a:noFill/>
        </p:spPr>
        <p:txBody>
          <a:bodyPr wrap="none" rtlCol="0">
            <a:spAutoFit/>
          </a:bodyPr>
          <a:lstStyle/>
          <a:p>
            <a:pPr algn="ctr" eaLnBrk="0" fontAlgn="base" hangingPunct="0">
              <a:spcBef>
                <a:spcPct val="0"/>
              </a:spcBef>
              <a:spcAft>
                <a:spcPct val="0"/>
              </a:spcAft>
            </a:pPr>
            <a:r>
              <a:rPr lang="en-US" b="1" dirty="0">
                <a:solidFill>
                  <a:srgbClr val="000000"/>
                </a:solidFill>
                <a:latin typeface="Calibri" panose="020F0502020204030204" pitchFamily="34" charset="0"/>
                <a:ea typeface="ＭＳ Ｐゴシック" pitchFamily="1" charset="-128"/>
              </a:rPr>
              <a:t>High-</a:t>
            </a:r>
            <a:r>
              <a:rPr lang="en-US" b="1" dirty="0" smtClean="0">
                <a:solidFill>
                  <a:srgbClr val="000000"/>
                </a:solidFill>
                <a:latin typeface="Calibri" panose="020F0502020204030204" pitchFamily="34" charset="0"/>
                <a:ea typeface="ＭＳ Ｐゴシック" pitchFamily="1" charset="-128"/>
              </a:rPr>
              <a:t>Throughput </a:t>
            </a:r>
            <a:r>
              <a:rPr lang="en-US" b="1"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50453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45815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36054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24362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24807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44890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46339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32361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24901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24807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46291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066800" y="1276290"/>
            <a:ext cx="7467600" cy="400110"/>
          </a:xfrm>
          <a:prstGeom prst="rect">
            <a:avLst/>
          </a:prstGeom>
          <a:noFill/>
        </p:spPr>
        <p:txBody>
          <a:bodyPr wrap="square" rtlCol="0">
            <a:spAutoFit/>
          </a:bodyPr>
          <a:lstStyle/>
          <a:p>
            <a:pPr marL="285750" indent="-285750">
              <a:buFont typeface="Arial"/>
              <a:buChar char="•"/>
            </a:pPr>
            <a:r>
              <a:rPr lang="en-US" sz="2000" dirty="0" smtClean="0"/>
              <a:t>Since 1998 </a:t>
            </a:r>
            <a:r>
              <a:rPr lang="en-US" sz="2000" dirty="0" smtClean="0"/>
              <a:t>serving </a:t>
            </a:r>
            <a:r>
              <a:rPr lang="en-US" sz="2000" dirty="0"/>
              <a:t>EMBL scientists and international </a:t>
            </a:r>
            <a:r>
              <a:rPr lang="en-US" sz="2000" dirty="0" smtClean="0"/>
              <a:t>visitors</a:t>
            </a:r>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2" y="2032000"/>
            <a:ext cx="838198"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Automated FRAP Microscopy on ER Exit Sites</a:t>
            </a:r>
            <a:endParaRPr lang="en-US" sz="2000" dirty="0">
              <a:solidFill>
                <a:srgbClr val="00B050"/>
              </a:solidFill>
            </a:endParaRPr>
          </a:p>
        </p:txBody>
      </p:sp>
      <p:pic>
        <p:nvPicPr>
          <p:cNvPr id="12" name="Picture 11"/>
          <p:cNvPicPr>
            <a:picLocks noChangeAspect="1"/>
          </p:cNvPicPr>
          <p:nvPr/>
        </p:nvPicPr>
        <p:blipFill>
          <a:blip r:embed="rId3"/>
          <a:stretch>
            <a:fillRect/>
          </a:stretch>
        </p:blipFill>
        <p:spPr>
          <a:xfrm>
            <a:off x="228600" y="2207736"/>
            <a:ext cx="787400" cy="787400"/>
          </a:xfrm>
          <a:prstGeom prst="rect">
            <a:avLst/>
          </a:prstGeom>
        </p:spPr>
      </p:pic>
      <p:pic>
        <p:nvPicPr>
          <p:cNvPr id="13" name="Picture 12"/>
          <p:cNvPicPr>
            <a:picLocks noChangeAspect="1"/>
          </p:cNvPicPr>
          <p:nvPr/>
        </p:nvPicPr>
        <p:blipFill>
          <a:blip r:embed="rId4"/>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008746"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
        <p:nvSpPr>
          <p:cNvPr id="21" name="Rectangle 20"/>
          <p:cNvSpPr/>
          <p:nvPr/>
        </p:nvSpPr>
        <p:spPr>
          <a:xfrm>
            <a:off x="2819400" y="3200400"/>
            <a:ext cx="3657600" cy="830997"/>
          </a:xfrm>
          <a:prstGeom prst="rect">
            <a:avLst/>
          </a:prstGeom>
          <a:solidFill>
            <a:schemeClr val="bg1"/>
          </a:solidFill>
          <a:ln w="38100" cmpd="sng">
            <a:solidFill>
              <a:srgbClr val="4F81BD"/>
            </a:solidFill>
          </a:ln>
        </p:spPr>
        <p:txBody>
          <a:bodyPr wrap="square">
            <a:spAutoFit/>
          </a:bodyPr>
          <a:lstStyle/>
          <a:p>
            <a:r>
              <a:rPr lang="en-US" sz="2400" dirty="0" smtClean="0"/>
              <a:t>Also automated FCS</a:t>
            </a:r>
            <a:br>
              <a:rPr lang="en-US" sz="2400" dirty="0" smtClean="0"/>
            </a:br>
            <a:r>
              <a:rPr lang="en-US" sz="2400" dirty="0" smtClean="0"/>
              <a:t>experiments are possible</a:t>
            </a:r>
            <a:endParaRPr lang="en-US" sz="2400" dirty="0"/>
          </a:p>
        </p:txBody>
      </p:sp>
      <p:sp>
        <p:nvSpPr>
          <p:cNvPr id="4" name="Rectangle 3"/>
          <p:cNvSpPr/>
          <p:nvPr/>
        </p:nvSpPr>
        <p:spPr>
          <a:xfrm>
            <a:off x="6934200" y="621268"/>
            <a:ext cx="2150123" cy="369332"/>
          </a:xfrm>
          <a:prstGeom prst="rect">
            <a:avLst/>
          </a:prstGeom>
        </p:spPr>
        <p:txBody>
          <a:bodyPr wrap="none">
            <a:spAutoFit/>
          </a:bodyPr>
          <a:lstStyle/>
          <a:p>
            <a:r>
              <a:rPr lang="en-US" b="1" dirty="0" err="1"/>
              <a:t>Aliaksandr</a:t>
            </a:r>
            <a:r>
              <a:rPr lang="en-US" b="1" dirty="0"/>
              <a:t> </a:t>
            </a:r>
            <a:r>
              <a:rPr lang="en-US" b="1" dirty="0" err="1" smtClean="0"/>
              <a:t>Halavatyi</a:t>
            </a:r>
            <a:endParaRPr lang="en-US"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pPr marL="0" indent="0"/>
            <a:r>
              <a:rPr lang="en-US" sz="3600" dirty="0"/>
              <a:t>FRAP and FCS  =&gt; high </a:t>
            </a:r>
            <a:r>
              <a:rPr lang="en-US" sz="3600" dirty="0" smtClean="0"/>
              <a:t>resolution</a:t>
            </a:r>
            <a:br>
              <a:rPr lang="en-US" sz="3600" dirty="0" smtClean="0"/>
            </a:br>
            <a:r>
              <a:rPr lang="en-US" sz="3600" dirty="0" smtClean="0"/>
              <a:t>=</a:t>
            </a:r>
            <a:r>
              <a:rPr lang="en-US" sz="3600" dirty="0"/>
              <a:t>&gt; high NA =&gt; </a:t>
            </a:r>
            <a:r>
              <a:rPr lang="en-US" sz="3600" dirty="0" smtClean="0"/>
              <a:t>immersion lenses</a:t>
            </a:r>
            <a:endParaRPr lang="en-US" sz="3600" dirty="0"/>
          </a:p>
        </p:txBody>
      </p:sp>
      <p:grpSp>
        <p:nvGrpSpPr>
          <p:cNvPr id="5" name="Group 4"/>
          <p:cNvGrpSpPr/>
          <p:nvPr/>
        </p:nvGrpSpPr>
        <p:grpSpPr>
          <a:xfrm>
            <a:off x="590550" y="22860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28956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0292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0292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18288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267200"/>
            <a:ext cx="2302508" cy="646331"/>
          </a:xfrm>
          <a:prstGeom prst="rect">
            <a:avLst/>
          </a:prstGeom>
          <a:noFill/>
        </p:spPr>
        <p:txBody>
          <a:bodyPr wrap="none" rtlCol="0">
            <a:spAutoFit/>
          </a:bodyPr>
          <a:lstStyle/>
          <a:p>
            <a:r>
              <a:rPr lang="en-US" dirty="0" smtClean="0"/>
              <a:t>Automated </a:t>
            </a:r>
            <a:r>
              <a:rPr lang="en-US" dirty="0" smtClean="0"/>
              <a:t>immersion</a:t>
            </a:r>
          </a:p>
          <a:p>
            <a:r>
              <a:rPr lang="en-US" dirty="0" smtClean="0"/>
              <a:t>(</a:t>
            </a:r>
            <a:r>
              <a:rPr lang="en-US" dirty="0" smtClean="0"/>
              <a:t>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45" name="Picture 26"/>
          <p:cNvPicPr>
            <a:picLocks noChangeAspect="1"/>
          </p:cNvPicPr>
          <p:nvPr/>
        </p:nvPicPr>
        <p:blipFill>
          <a:blip r:embed="rId3" cstate="print"/>
          <a:srcRect/>
          <a:stretch>
            <a:fillRect/>
          </a:stretch>
        </p:blipFill>
        <p:spPr bwMode="auto">
          <a:xfrm>
            <a:off x="4218710" y="1573129"/>
            <a:ext cx="1024759" cy="872899"/>
          </a:xfrm>
          <a:prstGeom prst="rect">
            <a:avLst/>
          </a:prstGeom>
          <a:noFill/>
          <a:ln w="9525">
            <a:noFill/>
            <a:miter lim="800000"/>
            <a:headEnd/>
            <a:tailEnd/>
          </a:ln>
        </p:spPr>
      </p:pic>
      <p:pic>
        <p:nvPicPr>
          <p:cNvPr id="46" name="Picture 30"/>
          <p:cNvPicPr>
            <a:picLocks noChangeAspect="1"/>
          </p:cNvPicPr>
          <p:nvPr/>
        </p:nvPicPr>
        <p:blipFill>
          <a:blip r:embed="rId4" cstate="print"/>
          <a:srcRect/>
          <a:stretch>
            <a:fillRect/>
          </a:stretch>
        </p:blipFill>
        <p:spPr bwMode="auto">
          <a:xfrm>
            <a:off x="5874894" y="1573265"/>
            <a:ext cx="1024759" cy="872899"/>
          </a:xfrm>
          <a:prstGeom prst="rect">
            <a:avLst/>
          </a:prstGeom>
          <a:noFill/>
          <a:ln w="9525">
            <a:noFill/>
            <a:miter lim="800000"/>
            <a:headEnd/>
            <a:tailEnd/>
          </a:ln>
        </p:spPr>
      </p:pic>
      <p:pic>
        <p:nvPicPr>
          <p:cNvPr id="47" name="Picture 32"/>
          <p:cNvPicPr>
            <a:picLocks noChangeAspect="1"/>
          </p:cNvPicPr>
          <p:nvPr/>
        </p:nvPicPr>
        <p:blipFill>
          <a:blip r:embed="rId5" cstate="print"/>
          <a:srcRect/>
          <a:stretch>
            <a:fillRect/>
          </a:stretch>
        </p:blipFill>
        <p:spPr bwMode="auto">
          <a:xfrm>
            <a:off x="4218710" y="2743925"/>
            <a:ext cx="1024759" cy="872899"/>
          </a:xfrm>
          <a:prstGeom prst="rect">
            <a:avLst/>
          </a:prstGeom>
          <a:noFill/>
          <a:ln w="9525">
            <a:noFill/>
            <a:miter lim="800000"/>
            <a:headEnd/>
            <a:tailEnd/>
          </a:ln>
        </p:spPr>
      </p:pic>
      <p:pic>
        <p:nvPicPr>
          <p:cNvPr id="52" name="Picture 33"/>
          <p:cNvPicPr>
            <a:picLocks noChangeAspect="1"/>
          </p:cNvPicPr>
          <p:nvPr/>
        </p:nvPicPr>
        <p:blipFill>
          <a:blip r:embed="rId6" cstate="print"/>
          <a:srcRect/>
          <a:stretch>
            <a:fillRect/>
          </a:stretch>
        </p:blipFill>
        <p:spPr bwMode="auto">
          <a:xfrm>
            <a:off x="5874894" y="2745056"/>
            <a:ext cx="1024759" cy="872899"/>
          </a:xfrm>
          <a:prstGeom prst="rect">
            <a:avLst/>
          </a:prstGeom>
          <a:noFill/>
          <a:ln w="9525">
            <a:noFill/>
            <a:miter lim="800000"/>
            <a:headEnd/>
            <a:tailEnd/>
          </a:ln>
        </p:spPr>
      </p:pic>
      <p:pic>
        <p:nvPicPr>
          <p:cNvPr id="53" name="Picture 34"/>
          <p:cNvPicPr>
            <a:picLocks noChangeAspect="1"/>
          </p:cNvPicPr>
          <p:nvPr/>
        </p:nvPicPr>
        <p:blipFill>
          <a:blip r:embed="rId7" cstate="print"/>
          <a:srcRect/>
          <a:stretch>
            <a:fillRect/>
          </a:stretch>
        </p:blipFill>
        <p:spPr bwMode="auto">
          <a:xfrm>
            <a:off x="943614" y="5025413"/>
            <a:ext cx="1024759" cy="872899"/>
          </a:xfrm>
          <a:prstGeom prst="rect">
            <a:avLst/>
          </a:prstGeom>
          <a:noFill/>
          <a:ln w="9525">
            <a:noFill/>
            <a:miter lim="800000"/>
            <a:headEnd/>
            <a:tailEnd/>
          </a:ln>
        </p:spPr>
      </p:pic>
      <p:pic>
        <p:nvPicPr>
          <p:cNvPr id="55" name="Picture 37"/>
          <p:cNvPicPr>
            <a:picLocks noChangeAspect="1"/>
          </p:cNvPicPr>
          <p:nvPr/>
        </p:nvPicPr>
        <p:blipFill>
          <a:blip r:embed="rId8" cstate="print"/>
          <a:srcRect/>
          <a:stretch>
            <a:fillRect/>
          </a:stretch>
        </p:blipFill>
        <p:spPr bwMode="auto">
          <a:xfrm>
            <a:off x="2536897" y="5025413"/>
            <a:ext cx="1024759" cy="872899"/>
          </a:xfrm>
          <a:prstGeom prst="rect">
            <a:avLst/>
          </a:prstGeom>
          <a:noFill/>
          <a:ln w="9525">
            <a:noFill/>
            <a:miter lim="800000"/>
            <a:headEnd/>
            <a:tailEnd/>
          </a:ln>
        </p:spPr>
      </p:pic>
      <p:pic>
        <p:nvPicPr>
          <p:cNvPr id="56" name="Picture 40"/>
          <p:cNvPicPr>
            <a:picLocks noChangeAspect="1"/>
          </p:cNvPicPr>
          <p:nvPr/>
        </p:nvPicPr>
        <p:blipFill>
          <a:blip r:embed="rId9" cstate="print"/>
          <a:srcRect/>
          <a:stretch>
            <a:fillRect/>
          </a:stretch>
        </p:blipFill>
        <p:spPr bwMode="auto">
          <a:xfrm>
            <a:off x="7433441" y="5070701"/>
            <a:ext cx="1024759" cy="872899"/>
          </a:xfrm>
          <a:prstGeom prst="rect">
            <a:avLst/>
          </a:prstGeom>
          <a:noFill/>
          <a:ln w="9525">
            <a:noFill/>
            <a:miter lim="800000"/>
            <a:headEnd/>
            <a:tailEnd/>
          </a:ln>
        </p:spPr>
      </p:pic>
      <p:grpSp>
        <p:nvGrpSpPr>
          <p:cNvPr id="57" name="Group 56"/>
          <p:cNvGrpSpPr/>
          <p:nvPr/>
        </p:nvGrpSpPr>
        <p:grpSpPr>
          <a:xfrm>
            <a:off x="2579173" y="2867796"/>
            <a:ext cx="1006544" cy="639250"/>
            <a:chOff x="6959524" y="3599327"/>
            <a:chExt cx="1006544" cy="639250"/>
          </a:xfrm>
        </p:grpSpPr>
        <p:pic>
          <p:nvPicPr>
            <p:cNvPr id="58"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59" name="Rectangle 58"/>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60" name="Group 59"/>
          <p:cNvGrpSpPr/>
          <p:nvPr/>
        </p:nvGrpSpPr>
        <p:grpSpPr>
          <a:xfrm>
            <a:off x="4218710" y="4029864"/>
            <a:ext cx="1006544" cy="639250"/>
            <a:chOff x="7133175" y="4593678"/>
            <a:chExt cx="1006544" cy="639250"/>
          </a:xfrm>
        </p:grpSpPr>
        <p:pic>
          <p:nvPicPr>
            <p:cNvPr id="61"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63" name="Group 62"/>
          <p:cNvGrpSpPr/>
          <p:nvPr/>
        </p:nvGrpSpPr>
        <p:grpSpPr>
          <a:xfrm>
            <a:off x="2579173" y="1575935"/>
            <a:ext cx="1024759" cy="872899"/>
            <a:chOff x="5642741" y="2412425"/>
            <a:chExt cx="1024759" cy="872899"/>
          </a:xfrm>
        </p:grpSpPr>
        <p:pic>
          <p:nvPicPr>
            <p:cNvPr id="64"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65" name="Pictur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66" name="Group 65"/>
          <p:cNvGrpSpPr/>
          <p:nvPr/>
        </p:nvGrpSpPr>
        <p:grpSpPr>
          <a:xfrm>
            <a:off x="5849265" y="5041056"/>
            <a:ext cx="1022419" cy="857256"/>
            <a:chOff x="7165932" y="2412425"/>
            <a:chExt cx="1022419" cy="857256"/>
          </a:xfrm>
        </p:grpSpPr>
        <p:grpSp>
          <p:nvGrpSpPr>
            <p:cNvPr id="67" name="Group 66"/>
            <p:cNvGrpSpPr/>
            <p:nvPr/>
          </p:nvGrpSpPr>
          <p:grpSpPr>
            <a:xfrm>
              <a:off x="7165932" y="2412425"/>
              <a:ext cx="1022419" cy="857256"/>
              <a:chOff x="6967534" y="2412425"/>
              <a:chExt cx="1022419" cy="857256"/>
            </a:xfrm>
          </p:grpSpPr>
          <p:grpSp>
            <p:nvGrpSpPr>
              <p:cNvPr id="69" name="Group 30"/>
              <p:cNvGrpSpPr/>
              <p:nvPr/>
            </p:nvGrpSpPr>
            <p:grpSpPr>
              <a:xfrm>
                <a:off x="6967534" y="2412425"/>
                <a:ext cx="1000132" cy="857256"/>
                <a:chOff x="6115058" y="5715016"/>
                <a:chExt cx="1000132" cy="857256"/>
              </a:xfrm>
            </p:grpSpPr>
            <p:sp>
              <p:nvSpPr>
                <p:cNvPr id="71" name="Rectangle 70"/>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72"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70" name="Rectangle 69"/>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68" name="Picture 6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42199" y="2733619"/>
              <a:ext cx="902970" cy="201930"/>
            </a:xfrm>
            <a:prstGeom prst="rect">
              <a:avLst/>
            </a:prstGeom>
          </p:spPr>
        </p:pic>
      </p:grpSp>
      <p:grpSp>
        <p:nvGrpSpPr>
          <p:cNvPr id="73" name="Group 72"/>
          <p:cNvGrpSpPr/>
          <p:nvPr/>
        </p:nvGrpSpPr>
        <p:grpSpPr>
          <a:xfrm>
            <a:off x="952721" y="1694257"/>
            <a:ext cx="1006544" cy="639250"/>
            <a:chOff x="737280" y="1450324"/>
            <a:chExt cx="1006544" cy="639250"/>
          </a:xfrm>
        </p:grpSpPr>
        <p:sp>
          <p:nvSpPr>
            <p:cNvPr id="74" name="Rectangle 73"/>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75" name="Picture 7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76" name="Group 75"/>
          <p:cNvGrpSpPr/>
          <p:nvPr/>
        </p:nvGrpSpPr>
        <p:grpSpPr>
          <a:xfrm>
            <a:off x="952721" y="2868717"/>
            <a:ext cx="1006544" cy="639250"/>
            <a:chOff x="733007" y="2586365"/>
            <a:chExt cx="1006544" cy="639250"/>
          </a:xfrm>
        </p:grpSpPr>
        <p:sp>
          <p:nvSpPr>
            <p:cNvPr id="77" name="Rectangle 76"/>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78"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952721" y="4034459"/>
            <a:ext cx="1006544" cy="639250"/>
            <a:chOff x="713300" y="3752107"/>
            <a:chExt cx="1006544" cy="639250"/>
          </a:xfrm>
        </p:grpSpPr>
        <p:sp>
          <p:nvSpPr>
            <p:cNvPr id="80" name="Rectangle 79"/>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1" name="Picture 8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82" name="Group 81"/>
          <p:cNvGrpSpPr/>
          <p:nvPr/>
        </p:nvGrpSpPr>
        <p:grpSpPr>
          <a:xfrm>
            <a:off x="2579173" y="4031935"/>
            <a:ext cx="1006544" cy="639250"/>
            <a:chOff x="2372621" y="3635283"/>
            <a:chExt cx="1006544" cy="639250"/>
          </a:xfrm>
        </p:grpSpPr>
        <p:sp>
          <p:nvSpPr>
            <p:cNvPr id="83" name="Rectangle 8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4" name="Picture 8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85" name="Group 84"/>
          <p:cNvGrpSpPr/>
          <p:nvPr/>
        </p:nvGrpSpPr>
        <p:grpSpPr>
          <a:xfrm>
            <a:off x="4163349" y="5151512"/>
            <a:ext cx="1006544" cy="639250"/>
            <a:chOff x="2339752" y="4729271"/>
            <a:chExt cx="1006544" cy="639250"/>
          </a:xfrm>
        </p:grpSpPr>
        <p:sp>
          <p:nvSpPr>
            <p:cNvPr id="86" name="Rectangle 85"/>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87"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grpSp>
        <p:nvGrpSpPr>
          <p:cNvPr id="88" name="Group 87"/>
          <p:cNvGrpSpPr/>
          <p:nvPr/>
        </p:nvGrpSpPr>
        <p:grpSpPr>
          <a:xfrm>
            <a:off x="5874893" y="3913039"/>
            <a:ext cx="1024759" cy="872899"/>
            <a:chOff x="7434843" y="3474175"/>
            <a:chExt cx="1024759" cy="872899"/>
          </a:xfrm>
        </p:grpSpPr>
        <p:pic>
          <p:nvPicPr>
            <p:cNvPr id="89" name="Picture 40"/>
            <p:cNvPicPr>
              <a:picLocks noChangeAspect="1"/>
            </p:cNvPicPr>
            <p:nvPr/>
          </p:nvPicPr>
          <p:blipFill>
            <a:blip r:embed="rId9" cstate="print"/>
            <a:srcRect/>
            <a:stretch>
              <a:fillRect/>
            </a:stretch>
          </p:blipFill>
          <p:spPr bwMode="auto">
            <a:xfrm>
              <a:off x="7434843" y="3474175"/>
              <a:ext cx="1024759" cy="872899"/>
            </a:xfrm>
            <a:prstGeom prst="rect">
              <a:avLst/>
            </a:prstGeom>
            <a:noFill/>
            <a:ln w="9525">
              <a:noFill/>
              <a:miter lim="800000"/>
              <a:headEnd/>
              <a:tailEnd/>
            </a:ln>
          </p:spPr>
        </p:pic>
        <p:pic>
          <p:nvPicPr>
            <p:cNvPr id="90" name="Picture 2" descr="Niko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740352" y="3718280"/>
              <a:ext cx="429032" cy="4228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9515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4" y="-13668"/>
            <a:ext cx="9291084" cy="7078920"/>
          </a:xfrm>
          <a:prstGeom prst="rect">
            <a:avLst/>
          </a:prstGeom>
        </p:spPr>
      </p:pic>
      <p:sp>
        <p:nvSpPr>
          <p:cNvPr id="3" name="TextBox 2"/>
          <p:cNvSpPr txBox="1"/>
          <p:nvPr/>
        </p:nvSpPr>
        <p:spPr>
          <a:xfrm>
            <a:off x="441062" y="457200"/>
            <a:ext cx="3314204" cy="4955204"/>
          </a:xfrm>
          <a:prstGeom prst="rect">
            <a:avLst/>
          </a:prstGeom>
          <a:noFill/>
        </p:spPr>
        <p:txBody>
          <a:bodyPr wrap="none" rtlCol="0">
            <a:spAutoFit/>
          </a:bodyPr>
          <a:lstStyle/>
          <a:p>
            <a:r>
              <a:rPr lang="en-US" dirty="0" smtClean="0">
                <a:solidFill>
                  <a:schemeClr val="bg1"/>
                </a:solidFill>
              </a:rPr>
              <a:t>Thank you for your attention!</a:t>
            </a:r>
          </a:p>
          <a:p>
            <a:r>
              <a:rPr lang="en-US" dirty="0" smtClean="0">
                <a:solidFill>
                  <a:schemeClr val="bg1"/>
                </a:solidFill>
              </a:rPr>
              <a:t>Thanks to Zeiss for the invitation!</a:t>
            </a:r>
          </a:p>
          <a:p>
            <a:endParaRPr lang="en-US" dirty="0">
              <a:solidFill>
                <a:schemeClr val="accent3"/>
              </a:solidFill>
            </a:endParaRPr>
          </a:p>
          <a:p>
            <a:endParaRPr lang="en-US" dirty="0" smtClean="0">
              <a:solidFill>
                <a:schemeClr val="accent3"/>
              </a:solidFill>
            </a:endParaRPr>
          </a:p>
          <a:p>
            <a:endParaRPr lang="en-US" dirty="0" smtClean="0">
              <a:solidFill>
                <a:schemeClr val="accent3"/>
              </a:solidFill>
            </a:endParaRPr>
          </a:p>
          <a:p>
            <a:r>
              <a:rPr lang="en-US" dirty="0" smtClean="0">
                <a:solidFill>
                  <a:schemeClr val="accent3"/>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p:txBody>
      </p:sp>
      <p:sp>
        <p:nvSpPr>
          <p:cNvPr id="4" name="TextBox 3"/>
          <p:cNvSpPr txBox="1"/>
          <p:nvPr/>
        </p:nvSpPr>
        <p:spPr>
          <a:xfrm>
            <a:off x="6324600" y="5181600"/>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663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p:cNvPicPr>
            <a:picLocks noChangeAspect="1" noChangeArrowheads="1"/>
          </p:cNvPicPr>
          <p:nvPr/>
        </p:nvPicPr>
        <p:blipFill>
          <a:blip r:embed="rId2" cstate="print"/>
          <a:srcRect/>
          <a:stretch>
            <a:fillRect/>
          </a:stretch>
        </p:blipFill>
        <p:spPr bwMode="auto">
          <a:xfrm>
            <a:off x="3439415" y="2167131"/>
            <a:ext cx="1676400" cy="1710139"/>
          </a:xfrm>
          <a:prstGeom prst="rect">
            <a:avLst/>
          </a:prstGeom>
          <a:ln>
            <a:solidFill>
              <a:schemeClr val="tx2"/>
            </a:solidFill>
          </a:ln>
          <a:effectLst>
            <a:outerShdw blurRad="177800" dist="76200" dir="2700000" algn="tl" rotWithShape="0">
              <a:srgbClr val="333333">
                <a:alpha val="43000"/>
              </a:srgbClr>
            </a:outerShdw>
          </a:effectLst>
        </p:spPr>
      </p:pic>
      <p:pic>
        <p:nvPicPr>
          <p:cNvPr id="14" name="Picture 13"/>
          <p:cNvPicPr>
            <a:picLocks noChangeAspect="1"/>
          </p:cNvPicPr>
          <p:nvPr/>
        </p:nvPicPr>
        <p:blipFill>
          <a:blip r:embed="rId3"/>
          <a:stretch>
            <a:fillRect/>
          </a:stretch>
        </p:blipFill>
        <p:spPr>
          <a:xfrm>
            <a:off x="2184400" y="2362200"/>
            <a:ext cx="787400" cy="787400"/>
          </a:xfrm>
          <a:prstGeom prst="rect">
            <a:avLst/>
          </a:prstGeom>
        </p:spPr>
      </p:pic>
      <p:pic>
        <p:nvPicPr>
          <p:cNvPr id="15" name="Picture 14"/>
          <p:cNvPicPr>
            <a:picLocks noChangeAspect="1"/>
          </p:cNvPicPr>
          <p:nvPr/>
        </p:nvPicPr>
        <p:blipFill>
          <a:blip r:embed="rId4"/>
          <a:stretch>
            <a:fillRect/>
          </a:stretch>
        </p:blipFill>
        <p:spPr>
          <a:xfrm>
            <a:off x="2209800" y="4800600"/>
            <a:ext cx="762000" cy="762000"/>
          </a:xfrm>
          <a:prstGeom prst="rect">
            <a:avLst/>
          </a:prstGeom>
        </p:spPr>
      </p:pic>
      <p:sp>
        <p:nvSpPr>
          <p:cNvPr id="16" name="TextBox 15"/>
          <p:cNvSpPr txBox="1"/>
          <p:nvPr/>
        </p:nvSpPr>
        <p:spPr>
          <a:xfrm>
            <a:off x="609600" y="2438400"/>
            <a:ext cx="1503837" cy="646331"/>
          </a:xfrm>
          <a:prstGeom prst="rect">
            <a:avLst/>
          </a:prstGeom>
          <a:noFill/>
        </p:spPr>
        <p:txBody>
          <a:bodyPr wrap="none" rtlCol="0">
            <a:spAutoFit/>
          </a:bodyPr>
          <a:lstStyle/>
          <a:p>
            <a:r>
              <a:rPr lang="en-US" dirty="0" smtClean="0">
                <a:solidFill>
                  <a:srgbClr val="FF0000"/>
                </a:solidFill>
              </a:rPr>
              <a:t>Leica confocal</a:t>
            </a:r>
          </a:p>
          <a:p>
            <a:r>
              <a:rPr lang="en-US" dirty="0" smtClean="0">
                <a:solidFill>
                  <a:srgbClr val="3366FF"/>
                </a:solidFill>
              </a:rPr>
              <a:t>Zeiss confocal</a:t>
            </a:r>
            <a:endParaRPr lang="en-US" dirty="0">
              <a:solidFill>
                <a:srgbClr val="3366FF"/>
              </a:solidFill>
            </a:endParaRPr>
          </a:p>
        </p:txBody>
      </p:sp>
      <p:sp>
        <p:nvSpPr>
          <p:cNvPr id="17" name="Rectangle 16"/>
          <p:cNvSpPr/>
          <p:nvPr/>
        </p:nvSpPr>
        <p:spPr>
          <a:xfrm>
            <a:off x="76200" y="6324600"/>
            <a:ext cx="9067800" cy="523220"/>
          </a:xfrm>
          <a:prstGeom prst="rect">
            <a:avLst/>
          </a:prstGeom>
        </p:spPr>
        <p:txBody>
          <a:bodyPr wrap="square">
            <a:spAutoFit/>
          </a:bodyPr>
          <a:lstStyle/>
          <a:p>
            <a:r>
              <a:rPr lang="en-US" sz="1400" dirty="0" smtClean="0"/>
              <a:t>[1] </a:t>
            </a:r>
            <a:r>
              <a:rPr lang="en-US" sz="1400" dirty="0" err="1" smtClean="0"/>
              <a:t>Wachsmuth</a:t>
            </a:r>
            <a:r>
              <a:rPr lang="en-US" sz="1400" dirty="0" smtClean="0"/>
              <a:t> et al., </a:t>
            </a:r>
            <a:r>
              <a:rPr lang="en-US" sz="1400" dirty="0"/>
              <a:t>High-throughput </a:t>
            </a:r>
            <a:r>
              <a:rPr lang="en-US" sz="1400" dirty="0" smtClean="0"/>
              <a:t>microscopy </a:t>
            </a:r>
            <a:r>
              <a:rPr lang="en-US" sz="1400" dirty="0"/>
              <a:t>f</a:t>
            </a:r>
            <a:r>
              <a:rPr lang="en-US" sz="1400" dirty="0" smtClean="0"/>
              <a:t>luorescence </a:t>
            </a:r>
            <a:r>
              <a:rPr lang="en-US" sz="1400" dirty="0"/>
              <a:t>c</a:t>
            </a:r>
            <a:r>
              <a:rPr lang="en-US" sz="1400" dirty="0" smtClean="0"/>
              <a:t>orrelation </a:t>
            </a:r>
            <a:r>
              <a:rPr lang="en-US" sz="1400" dirty="0"/>
              <a:t>s</a:t>
            </a:r>
            <a:r>
              <a:rPr lang="en-US" sz="1400" dirty="0" smtClean="0"/>
              <a:t>pectroscopy… (2014) Nature Biotechnology</a:t>
            </a:r>
          </a:p>
          <a:p>
            <a:r>
              <a:rPr lang="en-US" sz="1400" dirty="0" smtClean="0"/>
              <a:t>[2] Conrad et al., </a:t>
            </a:r>
            <a:r>
              <a:rPr lang="en-US" sz="1400" dirty="0" err="1" smtClean="0"/>
              <a:t>MicroPilot</a:t>
            </a:r>
            <a:r>
              <a:rPr lang="en-US" sz="1400" dirty="0" smtClean="0"/>
              <a:t>: Automation of fluorescence microscopy …  </a:t>
            </a:r>
            <a:r>
              <a:rPr lang="en-US" sz="1400" dirty="0"/>
              <a:t>(2011</a:t>
            </a:r>
            <a:r>
              <a:rPr lang="en-US" sz="1400" dirty="0" smtClean="0"/>
              <a:t>) Nature Methods</a:t>
            </a:r>
          </a:p>
        </p:txBody>
      </p:sp>
      <p:sp>
        <p:nvSpPr>
          <p:cNvPr id="18" name="TextBox 17"/>
          <p:cNvSpPr txBox="1"/>
          <p:nvPr/>
        </p:nvSpPr>
        <p:spPr>
          <a:xfrm>
            <a:off x="762000" y="4800600"/>
            <a:ext cx="1191289" cy="646331"/>
          </a:xfrm>
          <a:prstGeom prst="rect">
            <a:avLst/>
          </a:prstGeom>
          <a:noFill/>
        </p:spPr>
        <p:txBody>
          <a:bodyPr wrap="none" rtlCol="0">
            <a:spAutoFit/>
          </a:bodyPr>
          <a:lstStyle/>
          <a:p>
            <a:r>
              <a:rPr lang="en-US" dirty="0" err="1" smtClean="0">
                <a:solidFill>
                  <a:srgbClr val="FF0000"/>
                </a:solidFill>
              </a:rPr>
              <a:t>Micropilot</a:t>
            </a:r>
            <a:endParaRPr lang="en-US" dirty="0" smtClean="0">
              <a:solidFill>
                <a:srgbClr val="FF0000"/>
              </a:solidFill>
            </a:endParaRPr>
          </a:p>
          <a:p>
            <a:r>
              <a:rPr lang="en-US" dirty="0" err="1" smtClean="0">
                <a:solidFill>
                  <a:srgbClr val="3366FF"/>
                </a:solidFill>
              </a:rPr>
              <a:t>ImageJ</a:t>
            </a:r>
            <a:r>
              <a:rPr lang="en-US" dirty="0" smtClean="0">
                <a:solidFill>
                  <a:srgbClr val="3366FF"/>
                </a:solidFill>
              </a:rPr>
              <a:t>/Fiji</a:t>
            </a:r>
          </a:p>
        </p:txBody>
      </p:sp>
      <p:grpSp>
        <p:nvGrpSpPr>
          <p:cNvPr id="22" name="Group 21"/>
          <p:cNvGrpSpPr/>
          <p:nvPr/>
        </p:nvGrpSpPr>
        <p:grpSpPr>
          <a:xfrm>
            <a:off x="3439415" y="4072131"/>
            <a:ext cx="2090065" cy="1642869"/>
            <a:chOff x="6696191" y="2391666"/>
            <a:chExt cx="2090065" cy="1642869"/>
          </a:xfrm>
        </p:grpSpPr>
        <p:grpSp>
          <p:nvGrpSpPr>
            <p:cNvPr id="23" name="Group 22"/>
            <p:cNvGrpSpPr/>
            <p:nvPr/>
          </p:nvGrpSpPr>
          <p:grpSpPr>
            <a:xfrm>
              <a:off x="6696191" y="2391666"/>
              <a:ext cx="2090065" cy="1642869"/>
              <a:chOff x="5830797" y="2124291"/>
              <a:chExt cx="2736572" cy="2108610"/>
            </a:xfrm>
          </p:grpSpPr>
          <p:pic>
            <p:nvPicPr>
              <p:cNvPr id="31" name="Picture 6"/>
              <p:cNvPicPr>
                <a:picLocks noChangeAspect="1" noChangeArrowheads="1"/>
              </p:cNvPicPr>
              <p:nvPr/>
            </p:nvPicPr>
            <p:blipFill rotWithShape="1">
              <a:blip r:embed="rId2" cstate="print"/>
              <a:srcRect l="39101" t="22944" r="16032" b="34790"/>
              <a:stretch/>
            </p:blipFill>
            <p:spPr bwMode="auto">
              <a:xfrm>
                <a:off x="5830797" y="2171702"/>
                <a:ext cx="2188079" cy="2061199"/>
              </a:xfrm>
              <a:prstGeom prst="rect">
                <a:avLst/>
              </a:prstGeom>
              <a:ln>
                <a:solidFill>
                  <a:schemeClr val="tx2"/>
                </a:solidFill>
              </a:ln>
              <a:effectLst>
                <a:outerShdw blurRad="177800" dist="76200" dir="2700000" algn="tl" rotWithShape="0">
                  <a:srgbClr val="333333">
                    <a:alpha val="43000"/>
                  </a:srgbClr>
                </a:outerShdw>
              </a:effectLst>
            </p:spPr>
          </p:pic>
          <p:sp>
            <p:nvSpPr>
              <p:cNvPr id="32" name="Rectangle 31"/>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24" name="Oval 2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5" name="Oval 24"/>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6" name="Oval 25"/>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7" name="Oval 26"/>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8" name="Oval 27"/>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29" name="Oval 28"/>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30" name="Straight Arrow Connector 29"/>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cxnSp>
        <p:nvCxnSpPr>
          <p:cNvPr id="46" name="Straight Connector 45"/>
          <p:cNvCxnSpPr>
            <a:stCxn id="31" idx="3"/>
          </p:cNvCxnSpPr>
          <p:nvPr/>
        </p:nvCxnSpPr>
        <p:spPr>
          <a:xfrm flipV="1">
            <a:off x="5110567" y="4910331"/>
            <a:ext cx="310048" cy="17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5420615" y="2929131"/>
            <a:ext cx="0"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420615" y="2929131"/>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1" name="Group 58"/>
          <p:cNvGrpSpPr/>
          <p:nvPr/>
        </p:nvGrpSpPr>
        <p:grpSpPr>
          <a:xfrm>
            <a:off x="5877815" y="2929131"/>
            <a:ext cx="2303796" cy="688098"/>
            <a:chOff x="391924" y="2760133"/>
            <a:chExt cx="5059264" cy="1511102"/>
          </a:xfrm>
        </p:grpSpPr>
        <p:sp>
          <p:nvSpPr>
            <p:cNvPr id="52"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53"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54"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55"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56"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57"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58" name="Rectangle 57"/>
          <p:cNvSpPr/>
          <p:nvPr/>
        </p:nvSpPr>
        <p:spPr>
          <a:xfrm>
            <a:off x="6182615" y="2167131"/>
            <a:ext cx="2123185" cy="646331"/>
          </a:xfrm>
          <a:prstGeom prst="rect">
            <a:avLst/>
          </a:prstGeom>
        </p:spPr>
        <p:txBody>
          <a:bodyPr wrap="none">
            <a:spAutoFit/>
          </a:bodyPr>
          <a:lstStyle/>
          <a:p>
            <a:pPr lvl="0"/>
            <a:r>
              <a:rPr lang="en-US" dirty="0"/>
              <a:t>For each </a:t>
            </a:r>
            <a:r>
              <a:rPr lang="en-US" dirty="0" smtClean="0"/>
              <a:t>coordinate: </a:t>
            </a:r>
            <a:br>
              <a:rPr lang="en-US" dirty="0" smtClean="0"/>
            </a:br>
            <a:r>
              <a:rPr lang="en-US" dirty="0" smtClean="0"/>
              <a:t>acquire </a:t>
            </a:r>
            <a:r>
              <a:rPr lang="en-US" dirty="0"/>
              <a:t>30s </a:t>
            </a:r>
            <a:r>
              <a:rPr lang="en-US" dirty="0" smtClean="0"/>
              <a:t>FCCS</a:t>
            </a:r>
            <a:endParaRPr lang="en-US" dirty="0"/>
          </a:p>
        </p:txBody>
      </p:sp>
      <p:grpSp>
        <p:nvGrpSpPr>
          <p:cNvPr id="59" name="Group 58"/>
          <p:cNvGrpSpPr/>
          <p:nvPr/>
        </p:nvGrpSpPr>
        <p:grpSpPr>
          <a:xfrm>
            <a:off x="3645507" y="1786131"/>
            <a:ext cx="3451508" cy="304800"/>
            <a:chOff x="2209800" y="1600200"/>
            <a:chExt cx="6019800" cy="304800"/>
          </a:xfrm>
        </p:grpSpPr>
        <p:cxnSp>
          <p:nvCxnSpPr>
            <p:cNvPr id="60" name="Straight Arrow Connector 59"/>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4163503" y="1405131"/>
            <a:ext cx="2389697" cy="338554"/>
          </a:xfrm>
          <a:prstGeom prst="rect">
            <a:avLst/>
          </a:prstGeom>
          <a:noFill/>
        </p:spPr>
        <p:txBody>
          <a:bodyPr wrap="none" rtlCol="0">
            <a:spAutoFit/>
          </a:bodyPr>
          <a:lstStyle/>
          <a:p>
            <a:r>
              <a:rPr lang="en-US" sz="1600" dirty="0" smtClean="0"/>
              <a:t>Move to next grid position</a:t>
            </a:r>
            <a:endParaRPr lang="en-US" sz="1600" dirty="0"/>
          </a:p>
        </p:txBody>
      </p:sp>
      <p:sp>
        <p:nvSpPr>
          <p:cNvPr id="64" name="TextBox 63"/>
          <p:cNvSpPr txBox="1"/>
          <p:nvPr/>
        </p:nvSpPr>
        <p:spPr>
          <a:xfrm>
            <a:off x="2003708" y="3657600"/>
            <a:ext cx="1272892" cy="646331"/>
          </a:xfrm>
          <a:prstGeom prst="rect">
            <a:avLst/>
          </a:prstGeom>
          <a:noFill/>
        </p:spPr>
        <p:txBody>
          <a:bodyPr wrap="none" rtlCol="0">
            <a:spAutoFit/>
          </a:bodyPr>
          <a:lstStyle/>
          <a:p>
            <a:r>
              <a:rPr lang="en-US" dirty="0" smtClean="0">
                <a:solidFill>
                  <a:srgbClr val="FF0000"/>
                </a:solidFill>
              </a:rPr>
              <a:t>Leica CAM</a:t>
            </a:r>
            <a:r>
              <a:rPr lang="en-US" dirty="0" smtClean="0"/>
              <a:t/>
            </a:r>
            <a:br>
              <a:rPr lang="en-US" dirty="0" smtClean="0"/>
            </a:br>
            <a:r>
              <a:rPr lang="en-US" dirty="0" smtClean="0">
                <a:solidFill>
                  <a:srgbClr val="3366FF"/>
                </a:solidFill>
              </a:rPr>
              <a:t>Visual Basic</a:t>
            </a:r>
            <a:endParaRPr lang="en-US" dirty="0">
              <a:solidFill>
                <a:srgbClr val="3366FF"/>
              </a:solidFill>
            </a:endParaRPr>
          </a:p>
        </p:txBody>
      </p:sp>
      <p:cxnSp>
        <p:nvCxnSpPr>
          <p:cNvPr id="65" name="Straight Arrow Connector 64"/>
          <p:cNvCxnSpPr/>
          <p:nvPr/>
        </p:nvCxnSpPr>
        <p:spPr>
          <a:xfrm flipH="1">
            <a:off x="2586864" y="3276600"/>
            <a:ext cx="3936" cy="4025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2590800" y="4336300"/>
            <a:ext cx="3936" cy="3881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019800" y="4419600"/>
            <a:ext cx="2667000" cy="1077218"/>
          </a:xfrm>
          <a:prstGeom prst="rect">
            <a:avLst/>
          </a:prstGeom>
        </p:spPr>
        <p:txBody>
          <a:bodyPr wrap="square">
            <a:spAutoFit/>
          </a:bodyPr>
          <a:lstStyle/>
          <a:p>
            <a:r>
              <a:rPr lang="en-US" sz="1600" dirty="0" smtClean="0"/>
              <a:t>Tested 53 proteins.</a:t>
            </a:r>
          </a:p>
          <a:p>
            <a:r>
              <a:rPr lang="en-US" sz="1600" dirty="0" smtClean="0"/>
              <a:t>=&gt; For each protein:</a:t>
            </a:r>
          </a:p>
          <a:p>
            <a:r>
              <a:rPr lang="en-US" sz="1600" dirty="0" smtClean="0"/>
              <a:t>~ 1,133 </a:t>
            </a:r>
            <a:r>
              <a:rPr lang="en-US" sz="1600" dirty="0"/>
              <a:t>FC(C)S measurements </a:t>
            </a:r>
          </a:p>
          <a:p>
            <a:r>
              <a:rPr lang="en-US" sz="1600" dirty="0" smtClean="0"/>
              <a:t>in </a:t>
            </a:r>
            <a:r>
              <a:rPr lang="en-US" sz="1600" dirty="0"/>
              <a:t>189 </a:t>
            </a:r>
            <a:r>
              <a:rPr lang="en-US" sz="1600" dirty="0" smtClean="0"/>
              <a:t>cells</a:t>
            </a:r>
          </a:p>
        </p:txBody>
      </p:sp>
      <p:sp>
        <p:nvSpPr>
          <p:cNvPr id="4" name="Rectangle 3"/>
          <p:cNvSpPr/>
          <p:nvPr/>
        </p:nvSpPr>
        <p:spPr>
          <a:xfrm>
            <a:off x="0" y="304800"/>
            <a:ext cx="9144000" cy="830997"/>
          </a:xfrm>
          <a:prstGeom prst="rect">
            <a:avLst/>
          </a:prstGeom>
        </p:spPr>
        <p:txBody>
          <a:bodyPr wrap="square">
            <a:spAutoFit/>
          </a:bodyPr>
          <a:lstStyle/>
          <a:p>
            <a:pPr algn="ctr"/>
            <a:r>
              <a:rPr lang="en-US" sz="2400" dirty="0" smtClean="0"/>
              <a:t>Automated FCCS screening </a:t>
            </a:r>
            <a:r>
              <a:rPr lang="en-US" sz="2400" dirty="0"/>
              <a:t>of </a:t>
            </a:r>
            <a:r>
              <a:rPr lang="en-US" sz="2400" dirty="0" smtClean="0"/>
              <a:t>chromatin interaction of EYFP</a:t>
            </a:r>
            <a:r>
              <a:rPr lang="en-US" sz="2400" dirty="0"/>
              <a:t>-tagged </a:t>
            </a:r>
            <a:r>
              <a:rPr lang="en-US" sz="2400" dirty="0" smtClean="0"/>
              <a:t>proteins, using </a:t>
            </a:r>
            <a:r>
              <a:rPr lang="en-US" sz="2400" dirty="0"/>
              <a:t>Histone H2B-mCherry as a chromatin </a:t>
            </a:r>
            <a:r>
              <a:rPr lang="en-US" sz="2400" dirty="0" smtClean="0"/>
              <a:t>marker [2]. </a:t>
            </a:r>
            <a:endParaRPr lang="en-US" sz="2400" dirty="0"/>
          </a:p>
        </p:txBody>
      </p:sp>
    </p:spTree>
    <p:extLst>
      <p:ext uri="{BB962C8B-B14F-4D97-AF65-F5344CB8AC3E}">
        <p14:creationId xmlns:p14="http://schemas.microsoft.com/office/powerpoint/2010/main" val="8503378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1692728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3810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formation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960335" y="1828800"/>
            <a:ext cx="1011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smtClean="0"/>
              <a:t>Control</a:t>
            </a:r>
            <a:endParaRPr lang="en-US" altLang="en-US" sz="2000" dirty="0"/>
          </a:p>
        </p:txBody>
      </p:sp>
      <p:sp>
        <p:nvSpPr>
          <p:cNvPr id="77829" name="TextBox 6"/>
          <p:cNvSpPr txBox="1">
            <a:spLocks noChangeArrowheads="1"/>
          </p:cNvSpPr>
          <p:nvPr/>
        </p:nvSpPr>
        <p:spPr bwMode="auto">
          <a:xfrm>
            <a:off x="6019800" y="1828800"/>
            <a:ext cx="12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a:t>I</a:t>
            </a:r>
            <a:r>
              <a:rPr lang="en-US" altLang="en-US" sz="2000" dirty="0" smtClean="0"/>
              <a:t>nhibition</a:t>
            </a:r>
            <a:endParaRPr lang="en-US" altLang="en-US" sz="2000" dirty="0"/>
          </a:p>
        </p:txBody>
      </p:sp>
      <p:sp>
        <p:nvSpPr>
          <p:cNvPr id="2" name="TextBox 1"/>
          <p:cNvSpPr txBox="1"/>
          <p:nvPr/>
        </p:nvSpPr>
        <p:spPr>
          <a:xfrm>
            <a:off x="1177376" y="5562600"/>
            <a:ext cx="7128424" cy="400110"/>
          </a:xfrm>
          <a:prstGeom prst="rect">
            <a:avLst/>
          </a:prstGeom>
          <a:noFill/>
        </p:spPr>
        <p:txBody>
          <a:bodyPr wrap="none" rtlCol="0">
            <a:spAutoFit/>
          </a:bodyPr>
          <a:lstStyle/>
          <a:p>
            <a:r>
              <a:rPr lang="en-US" sz="2000" dirty="0"/>
              <a:t>D</a:t>
            </a:r>
            <a:r>
              <a:rPr lang="en-US" sz="2000" dirty="0" smtClean="0"/>
              <a:t>esired assay readout: fluorescence intensity in dot-like structures</a:t>
            </a:r>
            <a:endParaRPr lang="en-US" sz="2000" dirty="0"/>
          </a:p>
        </p:txBody>
      </p:sp>
    </p:spTree>
    <p:extLst>
      <p:ext uri="{BB962C8B-B14F-4D97-AF65-F5344CB8AC3E}">
        <p14:creationId xmlns:p14="http://schemas.microsoft.com/office/powerpoint/2010/main" val="2763793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2677656"/>
          </a:xfrm>
          <a:prstGeom prst="rect">
            <a:avLst/>
          </a:prstGeom>
          <a:noFill/>
        </p:spPr>
        <p:txBody>
          <a:bodyPr wrap="square" rtlCol="0">
            <a:spAutoFit/>
          </a:bodyPr>
          <a:lstStyle/>
          <a:p>
            <a:r>
              <a:rPr lang="en-US" sz="2800" dirty="0" smtClean="0"/>
              <a:t>…scientists considering high-throughput microscopy experiments, looking for some </a:t>
            </a:r>
            <a:r>
              <a:rPr lang="en-US" sz="2800" dirty="0" smtClean="0"/>
              <a:t>advice </a:t>
            </a:r>
            <a:r>
              <a:rPr lang="en-US" sz="2800" dirty="0" smtClean="0"/>
              <a:t>regarding</a:t>
            </a:r>
          </a:p>
          <a:p>
            <a:endParaRPr lang="en-US" sz="2800" dirty="0" smtClean="0"/>
          </a:p>
          <a:p>
            <a:pPr marL="285750" indent="-285750">
              <a:buFontTx/>
              <a:buChar char="-"/>
            </a:pPr>
            <a:r>
              <a:rPr lang="en-US" sz="2800" dirty="0" smtClean="0"/>
              <a:t>Microscope system considerations</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pic>
        <p:nvPicPr>
          <p:cNvPr id="4" name="Picture 40"/>
          <p:cNvPicPr>
            <a:picLocks noChangeAspect="1"/>
          </p:cNvPicPr>
          <p:nvPr/>
        </p:nvPicPr>
        <p:blipFill>
          <a:blip r:embed="rId2" cstate="print"/>
          <a:srcRect/>
          <a:stretch>
            <a:fillRect/>
          </a:stretch>
        </p:blipFill>
        <p:spPr bwMode="auto">
          <a:xfrm>
            <a:off x="6400800" y="4255995"/>
            <a:ext cx="1981200" cy="1687605"/>
          </a:xfrm>
          <a:prstGeom prst="rect">
            <a:avLst/>
          </a:prstGeom>
          <a:noFill/>
          <a:ln w="9525">
            <a:noFill/>
            <a:miter lim="800000"/>
            <a:headEnd/>
            <a:tailEnd/>
          </a:ln>
        </p:spPr>
      </p:pic>
      <p:sp>
        <p:nvSpPr>
          <p:cNvPr id="5" name="TextBox 4"/>
          <p:cNvSpPr txBox="1"/>
          <p:nvPr/>
        </p:nvSpPr>
        <p:spPr>
          <a:xfrm>
            <a:off x="6812071" y="4027395"/>
            <a:ext cx="1112729" cy="369332"/>
          </a:xfrm>
          <a:prstGeom prst="rect">
            <a:avLst/>
          </a:prstGeom>
          <a:noFill/>
        </p:spPr>
        <p:txBody>
          <a:bodyPr wrap="none" rtlCol="0">
            <a:spAutoFit/>
          </a:bodyPr>
          <a:lstStyle/>
          <a:p>
            <a:r>
              <a:rPr lang="en-US" dirty="0" smtClean="0"/>
              <a:t>Invited by</a:t>
            </a:r>
            <a:endParaRPr lang="en-US" dirty="0"/>
          </a:p>
        </p:txBody>
      </p:sp>
    </p:spTree>
    <p:extLst>
      <p:ext uri="{BB962C8B-B14F-4D97-AF65-F5344CB8AC3E}">
        <p14:creationId xmlns:p14="http://schemas.microsoft.com/office/powerpoint/2010/main" val="9010232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748455" y="2912512"/>
            <a:ext cx="2090065" cy="1642869"/>
            <a:chOff x="6696191" y="2391666"/>
            <a:chExt cx="2090065" cy="1642869"/>
          </a:xfrm>
        </p:grpSpPr>
        <p:grpSp>
          <p:nvGrpSpPr>
            <p:cNvPr id="3" name="Group 2"/>
            <p:cNvGrpSpPr/>
            <p:nvPr/>
          </p:nvGrpSpPr>
          <p:grpSpPr>
            <a:xfrm>
              <a:off x="6696191" y="2391666"/>
              <a:ext cx="2090065" cy="1642869"/>
              <a:chOff x="5830797" y="2124291"/>
              <a:chExt cx="2736572" cy="2108610"/>
            </a:xfrm>
          </p:grpSpPr>
          <p:pic>
            <p:nvPicPr>
              <p:cNvPr id="17" name="Picture 6"/>
              <p:cNvPicPr>
                <a:picLocks noChangeAspect="1" noChangeArrowheads="1"/>
              </p:cNvPicPr>
              <p:nvPr/>
            </p:nvPicPr>
            <p:blipFill rotWithShape="1">
              <a:blip r:embed="rId3" cstate="print"/>
              <a:srcRect l="39101" t="22944" r="19478" b="34790"/>
              <a:stretch/>
            </p:blipFill>
            <p:spPr bwMode="auto">
              <a:xfrm>
                <a:off x="5830797" y="2171702"/>
                <a:ext cx="2020029" cy="2061199"/>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1855746125"/>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5871717" y="1600200"/>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3816670" cy="338554"/>
          </a:xfrm>
          <a:prstGeom prst="rect">
            <a:avLst/>
          </a:prstGeom>
          <a:noFill/>
        </p:spPr>
        <p:txBody>
          <a:bodyPr wrap="none" rtlCol="0">
            <a:spAutoFit/>
          </a:bodyPr>
          <a:lstStyle/>
          <a:p>
            <a:r>
              <a:rPr lang="en-US" sz="1600" dirty="0" err="1" smtClean="0"/>
              <a:t>Malte</a:t>
            </a:r>
            <a:r>
              <a:rPr lang="en-US" sz="1600" dirty="0" smtClean="0"/>
              <a:t> </a:t>
            </a:r>
            <a:r>
              <a:rPr lang="en-US" sz="1600" dirty="0" err="1" smtClean="0"/>
              <a:t>Wachsmuth</a:t>
            </a:r>
            <a:r>
              <a:rPr lang="en-US" sz="1600" dirty="0" smtClean="0"/>
              <a:t>, </a:t>
            </a:r>
            <a:r>
              <a:rPr lang="en-US" sz="1600" dirty="0" err="1" smtClean="0"/>
              <a:t>Ellenberg</a:t>
            </a:r>
            <a:r>
              <a:rPr lang="en-US" sz="1600" dirty="0" smtClean="0"/>
              <a:t> Lab, EMBL HD</a:t>
            </a:r>
            <a:endParaRPr lang="en-US" sz="1600" dirty="0"/>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a:bodyPr>
          <a:lstStyle/>
          <a:p>
            <a:r>
              <a:rPr lang="en-US" dirty="0" smtClean="0"/>
              <a:t>A ‘typical’ HT-microscopy screen</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845690" cy="369332"/>
          </a:xfrm>
          <a:prstGeom prst="rect">
            <a:avLst/>
          </a:prstGeom>
          <a:noFill/>
        </p:spPr>
        <p:txBody>
          <a:bodyPr wrap="none" rtlCol="0">
            <a:spAutoFit/>
          </a:bodyPr>
          <a:lstStyle/>
          <a:p>
            <a:r>
              <a:rPr lang="en-US" dirty="0" smtClean="0"/>
              <a:t>List of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rmAutofit/>
          </a:bodyPr>
          <a:lstStyle/>
          <a:p>
            <a:r>
              <a:rPr lang="en-US" dirty="0" smtClean="0"/>
              <a:t>Microscope system considerations</a:t>
            </a:r>
            <a:endParaRPr lang="en-US" dirty="0"/>
          </a:p>
        </p:txBody>
      </p:sp>
      <p:pic>
        <p:nvPicPr>
          <p:cNvPr id="3" name="Picture 2"/>
          <p:cNvPicPr>
            <a:picLocks noChangeAspect="1"/>
          </p:cNvPicPr>
          <p:nvPr/>
        </p:nvPicPr>
        <p:blipFill>
          <a:blip r:embed="rId2"/>
          <a:stretch>
            <a:fillRect/>
          </a:stretch>
        </p:blipFill>
        <p:spPr>
          <a:xfrm>
            <a:off x="3962400" y="3657600"/>
            <a:ext cx="1219200" cy="1219200"/>
          </a:xfrm>
          <a:prstGeom prst="rect">
            <a:avLst/>
          </a:prstGeom>
        </p:spPr>
      </p:pic>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Auto-focus </a:t>
            </a:r>
            <a:r>
              <a:rPr lang="en-US" dirty="0" smtClean="0"/>
              <a:t>Modalities</a:t>
            </a:r>
            <a:endParaRPr lang="en-US" dirty="0"/>
          </a:p>
        </p:txBody>
      </p:sp>
      <p:sp>
        <p:nvSpPr>
          <p:cNvPr id="4" name="TextBox 3"/>
          <p:cNvSpPr txBox="1"/>
          <p:nvPr/>
        </p:nvSpPr>
        <p:spPr>
          <a:xfrm>
            <a:off x="-3345611" y="2971800"/>
            <a:ext cx="3308659" cy="923330"/>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a:t>
            </a:r>
            <a:r>
              <a:rPr lang="en-US" dirty="0" smtClean="0"/>
              <a:t>plane</a:t>
            </a:r>
            <a:endParaRPr lang="en-US" dirty="0" smtClean="0"/>
          </a:p>
        </p:txBody>
      </p:sp>
      <p:grpSp>
        <p:nvGrpSpPr>
          <p:cNvPr id="5" name="Group 4"/>
          <p:cNvGrpSpPr/>
          <p:nvPr/>
        </p:nvGrpSpPr>
        <p:grpSpPr>
          <a:xfrm>
            <a:off x="5600338" y="2420856"/>
            <a:ext cx="2667000" cy="800058"/>
            <a:chOff x="609600" y="2120858"/>
            <a:chExt cx="2667000" cy="800058"/>
          </a:xfrm>
        </p:grpSpPr>
        <p:pic>
          <p:nvPicPr>
            <p:cNvPr id="7" name="Picture 6"/>
            <p:cNvPicPr>
              <a:picLocks noChangeAspect="1"/>
            </p:cNvPicPr>
            <p:nvPr/>
          </p:nvPicPr>
          <p:blipFill>
            <a:blip r:embed="rId3"/>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14400" y="2133600"/>
            <a:ext cx="2667000" cy="800058"/>
            <a:chOff x="5029200" y="2171742"/>
            <a:chExt cx="2667000" cy="800058"/>
          </a:xfrm>
        </p:grpSpPr>
        <p:pic>
          <p:nvPicPr>
            <p:cNvPr id="9" name="Picture 8"/>
            <p:cNvPicPr>
              <a:picLocks noChangeAspect="1"/>
            </p:cNvPicPr>
            <p:nvPr/>
          </p:nvPicPr>
          <p:blipFill>
            <a:blip r:embed="rId3"/>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762000" y="3610528"/>
            <a:ext cx="3810000" cy="1477328"/>
          </a:xfrm>
          <a:prstGeom prst="rect">
            <a:avLst/>
          </a:prstGeom>
          <a:noFill/>
        </p:spPr>
        <p:txBody>
          <a:bodyPr wrap="square" rtlCol="0">
            <a:spAutoFit/>
          </a:bodyPr>
          <a:lstStyle/>
          <a:p>
            <a:r>
              <a:rPr lang="en-US" b="1" dirty="0" smtClean="0"/>
              <a:t>“Hardware” autofocus</a:t>
            </a:r>
          </a:p>
          <a:p>
            <a:r>
              <a:rPr lang="en-US" dirty="0" smtClean="0"/>
              <a:t>Finding coverslip surface </a:t>
            </a:r>
            <a:r>
              <a:rPr lang="en-US" dirty="0" smtClean="0"/>
              <a:t/>
            </a:r>
            <a:br>
              <a:rPr lang="en-US" dirty="0" smtClean="0"/>
            </a:br>
            <a:r>
              <a:rPr lang="en-US" b="1" dirty="0" smtClean="0"/>
              <a:t>reflection</a:t>
            </a:r>
            <a:r>
              <a:rPr lang="en-US" dirty="0"/>
              <a:t> </a:t>
            </a:r>
            <a:r>
              <a:rPr lang="en-US" dirty="0" smtClean="0"/>
              <a:t>using </a:t>
            </a:r>
            <a:r>
              <a:rPr lang="en-US" dirty="0" smtClean="0"/>
              <a:t>far-red </a:t>
            </a:r>
            <a:r>
              <a:rPr lang="en-US" dirty="0" smtClean="0"/>
              <a:t>light</a:t>
            </a:r>
          </a:p>
          <a:p>
            <a:endParaRPr lang="en-US" dirty="0" smtClean="0"/>
          </a:p>
          <a:p>
            <a:r>
              <a:rPr lang="en-US" dirty="0" smtClean="0"/>
              <a:t>Can be fast: &lt;&lt;1s</a:t>
            </a:r>
            <a:endParaRPr lang="en-US" dirty="0" smtClean="0"/>
          </a:p>
        </p:txBody>
      </p:sp>
      <p:grpSp>
        <p:nvGrpSpPr>
          <p:cNvPr id="47" name="Group 46"/>
          <p:cNvGrpSpPr/>
          <p:nvPr/>
        </p:nvGrpSpPr>
        <p:grpSpPr>
          <a:xfrm>
            <a:off x="5447938" y="2192256"/>
            <a:ext cx="2971800" cy="762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1828800" y="2933658"/>
            <a:ext cx="419100" cy="45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2247900" y="2933658"/>
            <a:ext cx="419100" cy="45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5410200" y="2590800"/>
            <a:ext cx="30480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75938" y="2313562"/>
            <a:ext cx="26670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771538" y="2344656"/>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810000" y="2307925"/>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pic>
        <p:nvPicPr>
          <p:cNvPr id="29" name="Picture 28"/>
          <p:cNvPicPr>
            <a:picLocks noChangeAspect="1"/>
          </p:cNvPicPr>
          <p:nvPr/>
        </p:nvPicPr>
        <p:blipFill>
          <a:blip r:embed="rId4"/>
          <a:stretch>
            <a:fillRect/>
          </a:stretch>
        </p:blipFill>
        <p:spPr>
          <a:xfrm>
            <a:off x="6705600" y="-25220"/>
            <a:ext cx="2286000" cy="1639019"/>
          </a:xfrm>
          <a:prstGeom prst="rect">
            <a:avLst/>
          </a:prstGeom>
        </p:spPr>
      </p:pic>
      <p:sp>
        <p:nvSpPr>
          <p:cNvPr id="11" name="Rectangle 10"/>
          <p:cNvSpPr/>
          <p:nvPr/>
        </p:nvSpPr>
        <p:spPr>
          <a:xfrm>
            <a:off x="-3505200" y="4038600"/>
            <a:ext cx="3200400" cy="1815882"/>
          </a:xfrm>
          <a:prstGeom prst="rect">
            <a:avLst/>
          </a:prstGeom>
        </p:spPr>
        <p:txBody>
          <a:bodyPr wrap="square">
            <a:spAutoFit/>
          </a:bodyPr>
          <a:lstStyle/>
          <a:p>
            <a:r>
              <a:rPr lang="en-US" sz="1400" dirty="0"/>
              <a:t>Pro:</a:t>
            </a:r>
          </a:p>
          <a:p>
            <a:pPr marL="285750" indent="-285750">
              <a:buFont typeface="Arial"/>
              <a:buChar char="•"/>
            </a:pPr>
            <a:r>
              <a:rPr lang="en-US" sz="1400" dirty="0"/>
              <a:t>Can deal with samples at different z-positions</a:t>
            </a:r>
          </a:p>
          <a:p>
            <a:r>
              <a:rPr lang="en-US" sz="1400" dirty="0"/>
              <a:t>Con:</a:t>
            </a:r>
          </a:p>
          <a:p>
            <a:pPr marL="285750" indent="-285750">
              <a:buFont typeface="Arial"/>
              <a:buChar char="•"/>
            </a:pPr>
            <a:r>
              <a:rPr lang="en-US" sz="1400" dirty="0"/>
              <a:t>Slow (&gt;&gt;1s)</a:t>
            </a:r>
          </a:p>
          <a:p>
            <a:pPr marL="285750" indent="-285750">
              <a:buFont typeface="Arial"/>
              <a:buChar char="•"/>
            </a:pPr>
            <a:r>
              <a:rPr lang="en-US" sz="1400" dirty="0"/>
              <a:t>Not good for sample (bleaching)</a:t>
            </a:r>
          </a:p>
          <a:p>
            <a:pPr marL="285750" indent="-285750">
              <a:buFont typeface="Arial"/>
              <a:buChar char="•"/>
            </a:pPr>
            <a:r>
              <a:rPr lang="en-US" sz="1400" dirty="0"/>
              <a:t>Can get confused if objects are in multiple planes</a:t>
            </a:r>
          </a:p>
        </p:txBody>
      </p:sp>
      <p:sp>
        <p:nvSpPr>
          <p:cNvPr id="12" name="Rectangle 11"/>
          <p:cNvSpPr/>
          <p:nvPr/>
        </p:nvSpPr>
        <p:spPr>
          <a:xfrm>
            <a:off x="-4114800" y="1066800"/>
            <a:ext cx="3352800" cy="1384995"/>
          </a:xfrm>
          <a:prstGeom prst="rect">
            <a:avLst/>
          </a:prstGeom>
        </p:spPr>
        <p:txBody>
          <a:bodyPr wrap="square">
            <a:spAutoFit/>
          </a:bodyPr>
          <a:lstStyle/>
          <a:p>
            <a:r>
              <a:rPr lang="en-US" sz="1400" dirty="0" smtClean="0"/>
              <a:t>Pro</a:t>
            </a:r>
            <a:r>
              <a:rPr lang="en-US" sz="1400" dirty="0"/>
              <a:t>:</a:t>
            </a:r>
          </a:p>
          <a:p>
            <a:pPr marL="285750" indent="-285750">
              <a:buFont typeface="Arial"/>
              <a:buChar char="•"/>
            </a:pPr>
            <a:r>
              <a:rPr lang="en-US" sz="1400" dirty="0" smtClean="0"/>
              <a:t>Fast </a:t>
            </a:r>
            <a:r>
              <a:rPr lang="en-US" sz="1400" dirty="0"/>
              <a:t>(&lt;&lt;1s)</a:t>
            </a:r>
          </a:p>
          <a:p>
            <a:pPr marL="285750" indent="-285750">
              <a:buFont typeface="Arial"/>
              <a:buChar char="•"/>
            </a:pPr>
            <a:r>
              <a:rPr lang="en-US" sz="1400" dirty="0" smtClean="0"/>
              <a:t>Good for </a:t>
            </a:r>
            <a:r>
              <a:rPr lang="en-US" sz="1400" dirty="0"/>
              <a:t>sample</a:t>
            </a:r>
          </a:p>
          <a:p>
            <a:r>
              <a:rPr lang="en-US" sz="1400" dirty="0"/>
              <a:t>Con:</a:t>
            </a:r>
          </a:p>
          <a:p>
            <a:pPr marL="285750" indent="-285750">
              <a:buFont typeface="Arial"/>
              <a:buChar char="•"/>
            </a:pPr>
            <a:r>
              <a:rPr lang="en-US" sz="1400" dirty="0"/>
              <a:t>Requires constant sample z-position</a:t>
            </a:r>
          </a:p>
          <a:p>
            <a:pPr marL="285750" indent="-285750">
              <a:buFont typeface="Arial"/>
              <a:buChar char="•"/>
            </a:pPr>
            <a:r>
              <a:rPr lang="en-US" sz="1400" dirty="0"/>
              <a:t>Requires presence of reflective surface</a:t>
            </a:r>
          </a:p>
        </p:txBody>
      </p:sp>
      <p:sp>
        <p:nvSpPr>
          <p:cNvPr id="34" name="TextBox 33"/>
          <p:cNvSpPr txBox="1"/>
          <p:nvPr/>
        </p:nvSpPr>
        <p:spPr>
          <a:xfrm>
            <a:off x="5447938" y="3640056"/>
            <a:ext cx="3308659" cy="1754327"/>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a:t>
            </a:r>
            <a:r>
              <a:rPr lang="en-US" dirty="0" smtClean="0"/>
              <a:t>plane</a:t>
            </a:r>
          </a:p>
          <a:p>
            <a:endParaRPr lang="en-US" dirty="0"/>
          </a:p>
          <a:p>
            <a:r>
              <a:rPr lang="en-US" dirty="0" smtClean="0"/>
              <a:t>Typically (much) slower</a:t>
            </a:r>
          </a:p>
          <a:p>
            <a:r>
              <a:rPr lang="en-US" dirty="0" smtClean="0"/>
              <a:t>Bleaching of the sample</a:t>
            </a:r>
            <a:endParaRPr lang="en-US" dirty="0" smtClean="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grpSp>
        <p:nvGrpSpPr>
          <p:cNvPr id="9" name="Group 8"/>
          <p:cNvGrpSpPr/>
          <p:nvPr/>
        </p:nvGrpSpPr>
        <p:grpSpPr>
          <a:xfrm>
            <a:off x="457200" y="1219200"/>
            <a:ext cx="3657600" cy="2362200"/>
            <a:chOff x="533400" y="1219200"/>
            <a:chExt cx="3657600" cy="2362200"/>
          </a:xfrm>
        </p:grpSpPr>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05000" y="2717800"/>
              <a:ext cx="863600" cy="863600"/>
            </a:xfrm>
            <a:prstGeom prst="rect">
              <a:avLst/>
            </a:prstGeom>
          </p:spPr>
        </p:pic>
        <p:pic>
          <p:nvPicPr>
            <p:cNvPr id="3" name="Picture 2"/>
            <p:cNvPicPr>
              <a:picLocks noChangeAspect="1"/>
            </p:cNvPicPr>
            <p:nvPr/>
          </p:nvPicPr>
          <p:blipFill>
            <a:blip r:embed="rId3"/>
            <a:stretch>
              <a:fillRect/>
            </a:stretch>
          </p:blipFill>
          <p:spPr>
            <a:xfrm>
              <a:off x="1270000" y="2133600"/>
              <a:ext cx="406400" cy="406400"/>
            </a:xfrm>
            <a:prstGeom prst="rect">
              <a:avLst/>
            </a:prstGeom>
          </p:spPr>
        </p:pic>
        <p:pic>
          <p:nvPicPr>
            <p:cNvPr id="4" name="Picture 3"/>
            <p:cNvPicPr>
              <a:picLocks noChangeAspect="1"/>
            </p:cNvPicPr>
            <p:nvPr/>
          </p:nvPicPr>
          <p:blipFill>
            <a:blip r:embed="rId4"/>
            <a:stretch>
              <a:fillRect/>
            </a:stretch>
          </p:blipFill>
          <p:spPr>
            <a:xfrm>
              <a:off x="2082800" y="1371600"/>
              <a:ext cx="431800" cy="4318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419600" y="1219200"/>
            <a:ext cx="4114800" cy="2540000"/>
            <a:chOff x="4495800" y="1219200"/>
            <a:chExt cx="4114800" cy="2540000"/>
          </a:xfrm>
        </p:grpSpPr>
        <p:sp>
          <p:nvSpPr>
            <p:cNvPr id="16" name="TextBox 15"/>
            <p:cNvSpPr txBox="1"/>
            <p:nvPr/>
          </p:nvSpPr>
          <p:spPr>
            <a:xfrm>
              <a:off x="6477000" y="2438400"/>
              <a:ext cx="1916009" cy="584776"/>
            </a:xfrm>
            <a:prstGeom prst="rect">
              <a:avLst/>
            </a:prstGeom>
            <a:noFill/>
          </p:spPr>
          <p:txBody>
            <a:bodyPr wrap="none" rtlCol="0">
              <a:spAutoFit/>
            </a:bodyPr>
            <a:lstStyle/>
            <a:p>
              <a:r>
                <a:rPr lang="en-US" sz="1600" dirty="0" smtClean="0">
                  <a:solidFill>
                    <a:srgbClr val="000000"/>
                  </a:solidFill>
                </a:rPr>
                <a:t>Emission filter wheel</a:t>
              </a:r>
              <a:br>
                <a:rPr lang="en-US" sz="1600" dirty="0" smtClean="0">
                  <a:solidFill>
                    <a:srgbClr val="000000"/>
                  </a:solidFill>
                </a:rPr>
              </a:br>
              <a:r>
                <a:rPr lang="en-US" sz="1600" dirty="0" smtClean="0">
                  <a:solidFill>
                    <a:srgbClr val="000000"/>
                  </a:solidFill>
                </a:rPr>
                <a:t>&gt;</a:t>
              </a:r>
              <a:r>
                <a:rPr lang="en-US" sz="1600" b="1" dirty="0" smtClean="0">
                  <a:solidFill>
                    <a:srgbClr val="000000"/>
                  </a:solidFill>
                </a:rPr>
                <a:t>10 </a:t>
              </a:r>
              <a:r>
                <a:rPr lang="en-US" sz="1600" b="1" dirty="0" err="1" smtClean="0">
                  <a:solidFill>
                    <a:srgbClr val="000000"/>
                  </a:solidFill>
                </a:rPr>
                <a:t>ms</a:t>
              </a:r>
              <a:endParaRPr lang="en-US" sz="1600" b="1" dirty="0">
                <a:solidFill>
                  <a:srgbClr val="000000"/>
                </a:solidFill>
              </a:endParaRPr>
            </a:p>
          </p:txBody>
        </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pic>
          <p:nvPicPr>
            <p:cNvPr id="57" name="Picture 56"/>
            <p:cNvPicPr>
              <a:picLocks noChangeAspect="1"/>
            </p:cNvPicPr>
            <p:nvPr/>
          </p:nvPicPr>
          <p:blipFill>
            <a:blip r:embed="rId2">
              <a:alphaModFix amt="59000"/>
            </a:blip>
            <a:stretch>
              <a:fillRect/>
            </a:stretch>
          </p:blipFill>
          <p:spPr>
            <a:xfrm>
              <a:off x="5715000" y="2743200"/>
              <a:ext cx="1016000" cy="1016000"/>
            </a:xfrm>
            <a:prstGeom prst="rect">
              <a:avLst/>
            </a:prstGeom>
          </p:spPr>
        </p:pic>
        <p:pic>
          <p:nvPicPr>
            <p:cNvPr id="45" name="Picture 44"/>
            <p:cNvPicPr>
              <a:picLocks noChangeAspect="1"/>
            </p:cNvPicPr>
            <p:nvPr/>
          </p:nvPicPr>
          <p:blipFill>
            <a:blip r:embed="rId4"/>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759476" y="1828800"/>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a:t>
              </a:r>
              <a:r>
                <a:rPr lang="en-US" b="1" dirty="0" smtClean="0">
                  <a:solidFill>
                    <a:srgbClr val="000000"/>
                  </a:solidFill>
                </a:rPr>
                <a:t>0 </a:t>
              </a:r>
              <a:r>
                <a:rPr lang="en-US" b="1" dirty="0" smtClean="0">
                  <a:solidFill>
                    <a:srgbClr val="000000"/>
                  </a:solidFill>
                </a:rPr>
                <a:t>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334000" y="1941731"/>
              <a:ext cx="457200" cy="457200"/>
            </a:xfrm>
            <a:prstGeom prst="rect">
              <a:avLst/>
            </a:prstGeom>
          </p:spPr>
        </p:pic>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57200" y="3810000"/>
            <a:ext cx="3657600" cy="2743200"/>
            <a:chOff x="533400" y="3810000"/>
            <a:chExt cx="3657600" cy="2743200"/>
          </a:xfrm>
        </p:grpSpPr>
        <p:sp>
          <p:nvSpPr>
            <p:cNvPr id="18" name="TextBox 17"/>
            <p:cNvSpPr txBox="1"/>
            <p:nvPr/>
          </p:nvSpPr>
          <p:spPr>
            <a:xfrm>
              <a:off x="971045" y="4459069"/>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a:t>
              </a:r>
              <a:r>
                <a:rPr lang="en-US" b="1" dirty="0" smtClean="0">
                  <a:solidFill>
                    <a:srgbClr val="000000"/>
                  </a:solidFill>
                </a:rPr>
                <a:t>0 s</a:t>
              </a:r>
              <a:endParaRPr lang="en-US" b="1" dirty="0">
                <a:solidFill>
                  <a:srgbClr val="000000"/>
                </a:solidFill>
              </a:endParaRPr>
            </a:p>
          </p:txBody>
        </p:sp>
        <p:sp>
          <p:nvSpPr>
            <p:cNvPr id="44" name="TextBox 43"/>
            <p:cNvSpPr txBox="1"/>
            <p:nvPr/>
          </p:nvSpPr>
          <p:spPr>
            <a:xfrm>
              <a:off x="2612369" y="5144869"/>
              <a:ext cx="1365779"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816631" y="5257800"/>
              <a:ext cx="1240769" cy="369332"/>
            </a:xfrm>
            <a:prstGeom prst="rect">
              <a:avLst/>
            </a:prstGeom>
            <a:noFill/>
          </p:spPr>
          <p:txBody>
            <a:bodyPr wrap="none" rtlCol="0">
              <a:spAutoFit/>
            </a:bodyPr>
            <a:lstStyle/>
            <a:p>
              <a:r>
                <a:rPr lang="en-US" dirty="0" smtClean="0">
                  <a:solidFill>
                    <a:schemeClr val="tx1">
                      <a:lumMod val="50000"/>
                      <a:lumOff val="50000"/>
                    </a:schemeClr>
                  </a:solidFill>
                </a:rPr>
                <a:t>Crosstalk?!</a:t>
              </a:r>
              <a:endParaRPr lang="en-US" dirty="0">
                <a:solidFill>
                  <a:schemeClr val="tx1">
                    <a:lumMod val="50000"/>
                    <a:lumOff val="50000"/>
                  </a:schemeClr>
                </a:solidFill>
              </a:endParaRPr>
            </a:p>
          </p:txBody>
        </p:sp>
        <p:pic>
          <p:nvPicPr>
            <p:cNvPr id="5" name="Picture 4"/>
            <p:cNvPicPr>
              <a:picLocks noChangeAspect="1"/>
            </p:cNvPicPr>
            <p:nvPr/>
          </p:nvPicPr>
          <p:blipFill>
            <a:blip r:embed="rId5"/>
            <a:stretch>
              <a:fillRect/>
            </a:stretch>
          </p:blipFill>
          <p:spPr>
            <a:xfrm>
              <a:off x="1545569" y="4572000"/>
              <a:ext cx="457200" cy="457200"/>
            </a:xfrm>
            <a:prstGeom prst="rect">
              <a:avLst/>
            </a:prstGeom>
          </p:spPr>
        </p:pic>
        <p:pic>
          <p:nvPicPr>
            <p:cNvPr id="62" name="Picture 61"/>
            <p:cNvPicPr>
              <a:picLocks noChangeAspect="1"/>
            </p:cNvPicPr>
            <p:nvPr/>
          </p:nvPicPr>
          <p:blipFill>
            <a:blip r:embed="rId4"/>
            <a:stretch>
              <a:fillRect/>
            </a:stretch>
          </p:blipFill>
          <p:spPr>
            <a:xfrm>
              <a:off x="2104369" y="4038600"/>
              <a:ext cx="431800" cy="431800"/>
            </a:xfrm>
            <a:prstGeom prst="rect">
              <a:avLst/>
            </a:prstGeom>
          </p:spPr>
        </p:pic>
        <p:pic>
          <p:nvPicPr>
            <p:cNvPr id="70" name="Picture 69"/>
            <p:cNvPicPr>
              <a:picLocks noChangeAspect="1"/>
            </p:cNvPicPr>
            <p:nvPr/>
          </p:nvPicPr>
          <p:blipFill>
            <a:blip r:embed="rId2">
              <a:alphaModFix amt="59000"/>
            </a:blip>
            <a:stretch>
              <a:fillRect/>
            </a:stretch>
          </p:blipFill>
          <p:spPr>
            <a:xfrm>
              <a:off x="1879600" y="5537200"/>
              <a:ext cx="1016000" cy="1016000"/>
            </a:xfrm>
            <a:prstGeom prst="rect">
              <a:avLst/>
            </a:prstGeom>
          </p:spPr>
        </p:pic>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525000" y="3810000"/>
            <a:ext cx="4114800" cy="2667000"/>
            <a:chOff x="4495800" y="3810000"/>
            <a:chExt cx="4114800" cy="2667000"/>
          </a:xfrm>
        </p:grpSpPr>
        <p:pic>
          <p:nvPicPr>
            <p:cNvPr id="58" name="Picture 57"/>
            <p:cNvPicPr>
              <a:picLocks noChangeAspect="1"/>
            </p:cNvPicPr>
            <p:nvPr/>
          </p:nvPicPr>
          <p:blipFill>
            <a:blip r:embed="rId2">
              <a:alphaModFix amt="59000"/>
            </a:blip>
            <a:stretch>
              <a:fillRect/>
            </a:stretch>
          </p:blipFill>
          <p:spPr>
            <a:xfrm>
              <a:off x="6781800" y="5334000"/>
              <a:ext cx="1016000" cy="1016000"/>
            </a:xfrm>
            <a:prstGeom prst="rect">
              <a:avLst/>
            </a:prstGeom>
          </p:spPr>
        </p:pic>
        <p:pic>
          <p:nvPicPr>
            <p:cNvPr id="67" name="Picture 66"/>
            <p:cNvPicPr>
              <a:picLocks noChangeAspect="1"/>
            </p:cNvPicPr>
            <p:nvPr/>
          </p:nvPicPr>
          <p:blipFill>
            <a:blip r:embed="rId2">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251337" cy="1200329"/>
            </a:xfrm>
            <a:prstGeom prst="rect">
              <a:avLst/>
            </a:prstGeom>
            <a:noFill/>
          </p:spPr>
          <p:txBody>
            <a:bodyPr wrap="none" rtlCol="0">
              <a:spAutoFit/>
            </a:bodyPr>
            <a:lstStyle/>
            <a:p>
              <a:r>
                <a:rPr lang="en-US" dirty="0" smtClean="0">
                  <a:solidFill>
                    <a:srgbClr val="000000"/>
                  </a:solidFill>
                </a:rPr>
                <a:t>Simultaneous imaging </a:t>
              </a:r>
              <a:r>
                <a:rPr lang="en-US" dirty="0" smtClean="0">
                  <a:solidFill>
                    <a:srgbClr val="000000"/>
                  </a:solidFill>
                </a:rPr>
                <a:t/>
              </a:r>
              <a:br>
                <a:rPr lang="en-US" dirty="0" smtClean="0">
                  <a:solidFill>
                    <a:srgbClr val="000000"/>
                  </a:solidFill>
                </a:rPr>
              </a:br>
              <a:r>
                <a:rPr lang="en-US" dirty="0" smtClean="0">
                  <a:solidFill>
                    <a:srgbClr val="000000"/>
                  </a:solidFill>
                </a:rPr>
                <a:t>for fastest speeds</a:t>
              </a:r>
              <a:endParaRPr lang="en-US" dirty="0" smtClean="0">
                <a:solidFill>
                  <a:srgbClr val="000000"/>
                </a:solidFill>
              </a:endParaRPr>
            </a:p>
            <a:p>
              <a:endParaRPr lang="en-US" dirty="0" smtClean="0">
                <a:solidFill>
                  <a:srgbClr val="000000"/>
                </a:solidFill>
              </a:endParaRPr>
            </a:p>
            <a:p>
              <a:r>
                <a:rPr lang="en-US" dirty="0" smtClean="0">
                  <a:solidFill>
                    <a:srgbClr val="000000"/>
                  </a:solidFill>
                </a:rPr>
                <a:t>$$</a:t>
              </a:r>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4419600" y="3810000"/>
            <a:ext cx="4114800" cy="2844800"/>
            <a:chOff x="4419600" y="3810000"/>
            <a:chExt cx="4114800" cy="2844800"/>
          </a:xfrm>
        </p:grpSpPr>
        <p:pic>
          <p:nvPicPr>
            <p:cNvPr id="83" name="Picture 82"/>
            <p:cNvPicPr>
              <a:picLocks noChangeAspect="1"/>
            </p:cNvPicPr>
            <p:nvPr/>
          </p:nvPicPr>
          <p:blipFill>
            <a:blip r:embed="rId2">
              <a:alphaModFix amt="59000"/>
            </a:blip>
            <a:stretch>
              <a:fillRect/>
            </a:stretch>
          </p:blipFill>
          <p:spPr>
            <a:xfrm>
              <a:off x="5715000" y="5638800"/>
              <a:ext cx="1016000" cy="1016000"/>
            </a:xfrm>
            <a:prstGeom prst="rect">
              <a:avLst/>
            </a:prstGeom>
          </p:spPr>
        </p:pic>
        <p:grpSp>
          <p:nvGrpSpPr>
            <p:cNvPr id="107" name="Group 106"/>
            <p:cNvGrpSpPr/>
            <p:nvPr/>
          </p:nvGrpSpPr>
          <p:grpSpPr>
            <a:xfrm>
              <a:off x="4419600" y="3810000"/>
              <a:ext cx="4114800" cy="2667000"/>
              <a:chOff x="4419600" y="3810000"/>
              <a:chExt cx="4114800" cy="2667000"/>
            </a:xfrm>
          </p:grpSpPr>
          <p:sp>
            <p:nvSpPr>
              <p:cNvPr id="75" name="TextBox 74"/>
              <p:cNvSpPr txBox="1"/>
              <p:nvPr/>
            </p:nvSpPr>
            <p:spPr>
              <a:xfrm>
                <a:off x="4857245" y="4459069"/>
                <a:ext cx="613382"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a:t>
                </a:r>
                <a:r>
                  <a:rPr lang="en-US" b="1" dirty="0" smtClean="0">
                    <a:solidFill>
                      <a:srgbClr val="000000"/>
                    </a:solidFill>
                  </a:rPr>
                  <a:t>0 s</a:t>
                </a:r>
                <a:endParaRPr lang="en-US" b="1" dirty="0">
                  <a:solidFill>
                    <a:srgbClr val="000000"/>
                  </a:solidFill>
                </a:endParaRPr>
              </a:p>
            </p:txBody>
          </p:sp>
          <p:grpSp>
            <p:nvGrpSpPr>
              <p:cNvPr id="77" name="Group 76"/>
              <p:cNvGrpSpPr/>
              <p:nvPr/>
            </p:nvGrpSpPr>
            <p:grpSpPr>
              <a:xfrm>
                <a:off x="6041369" y="4606950"/>
                <a:ext cx="428070" cy="422250"/>
                <a:chOff x="6629400" y="3505200"/>
                <a:chExt cx="428070" cy="422250"/>
              </a:xfrm>
            </p:grpSpPr>
            <p:cxnSp>
              <p:nvCxnSpPr>
                <p:cNvPr id="89" name="Straight Connector 88"/>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6498569" y="4495800"/>
                <a:ext cx="1113807" cy="584776"/>
              </a:xfrm>
              <a:prstGeom prst="rect">
                <a:avLst/>
              </a:prstGeom>
              <a:noFill/>
            </p:spPr>
            <p:txBody>
              <a:bodyPr wrap="none" rtlCol="0">
                <a:spAutoFit/>
              </a:bodyPr>
              <a:lstStyle/>
              <a:p>
                <a:r>
                  <a:rPr lang="en-US" sz="1600" dirty="0" smtClean="0">
                    <a:solidFill>
                      <a:srgbClr val="000000"/>
                    </a:solidFill>
                  </a:rPr>
                  <a:t>Multi-band</a:t>
                </a:r>
                <a:br>
                  <a:rPr lang="en-US" sz="1600" dirty="0" smtClean="0">
                    <a:solidFill>
                      <a:srgbClr val="000000"/>
                    </a:solidFill>
                  </a:rPr>
                </a:br>
                <a:r>
                  <a:rPr lang="en-US" sz="1600" dirty="0" smtClean="0">
                    <a:solidFill>
                      <a:srgbClr val="000000"/>
                    </a:solidFill>
                  </a:rPr>
                  <a:t>dichroic</a:t>
                </a:r>
                <a:endParaRPr lang="en-US" sz="1600" b="1" dirty="0" smtClean="0">
                  <a:solidFill>
                    <a:srgbClr val="000000"/>
                  </a:solidFill>
                </a:endParaRPr>
              </a:p>
            </p:txBody>
          </p:sp>
          <p:cxnSp>
            <p:nvCxnSpPr>
              <p:cNvPr id="86" name="Straight Connector 85"/>
              <p:cNvCxnSpPr/>
              <p:nvPr/>
            </p:nvCxnSpPr>
            <p:spPr>
              <a:xfrm>
                <a:off x="5981974" y="5790822"/>
                <a:ext cx="495026" cy="37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550431" y="5334000"/>
                <a:ext cx="1240769" cy="369332"/>
              </a:xfrm>
              <a:prstGeom prst="rect">
                <a:avLst/>
              </a:prstGeom>
              <a:noFill/>
            </p:spPr>
            <p:txBody>
              <a:bodyPr wrap="none" rtlCol="0">
                <a:spAutoFit/>
              </a:bodyPr>
              <a:lstStyle/>
              <a:p>
                <a:r>
                  <a:rPr lang="en-US" dirty="0" smtClean="0">
                    <a:solidFill>
                      <a:schemeClr val="tx1">
                        <a:lumMod val="50000"/>
                        <a:lumOff val="50000"/>
                      </a:schemeClr>
                    </a:solidFill>
                  </a:rPr>
                  <a:t>Crosstalk?!</a:t>
                </a:r>
                <a:endParaRPr lang="en-US" dirty="0">
                  <a:solidFill>
                    <a:schemeClr val="tx1">
                      <a:lumMod val="50000"/>
                      <a:lumOff val="50000"/>
                    </a:schemeClr>
                  </a:solidFill>
                </a:endParaRPr>
              </a:p>
            </p:txBody>
          </p:sp>
          <p:pic>
            <p:nvPicPr>
              <p:cNvPr id="81" name="Picture 80"/>
              <p:cNvPicPr>
                <a:picLocks noChangeAspect="1"/>
              </p:cNvPicPr>
              <p:nvPr/>
            </p:nvPicPr>
            <p:blipFill>
              <a:blip r:embed="rId5"/>
              <a:stretch>
                <a:fillRect/>
              </a:stretch>
            </p:blipFill>
            <p:spPr>
              <a:xfrm>
                <a:off x="5431769" y="4572000"/>
                <a:ext cx="457200" cy="457200"/>
              </a:xfrm>
              <a:prstGeom prst="rect">
                <a:avLst/>
              </a:prstGeom>
            </p:spPr>
          </p:pic>
          <p:pic>
            <p:nvPicPr>
              <p:cNvPr id="82" name="Picture 81"/>
              <p:cNvPicPr>
                <a:picLocks noChangeAspect="1"/>
              </p:cNvPicPr>
              <p:nvPr/>
            </p:nvPicPr>
            <p:blipFill>
              <a:blip r:embed="rId4"/>
              <a:stretch>
                <a:fillRect/>
              </a:stretch>
            </p:blipFill>
            <p:spPr>
              <a:xfrm>
                <a:off x="5990569" y="4038600"/>
                <a:ext cx="431800" cy="431800"/>
              </a:xfrm>
              <a:prstGeom prst="rect">
                <a:avLst/>
              </a:prstGeom>
            </p:spPr>
          </p:pic>
          <p:sp>
            <p:nvSpPr>
              <p:cNvPr id="85" name="Rectangle 84"/>
              <p:cNvSpPr/>
              <p:nvPr/>
            </p:nvSpPr>
            <p:spPr>
              <a:xfrm>
                <a:off x="44196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2">
                <a:alphaModFix amt="59000"/>
              </a:blip>
              <a:stretch>
                <a:fillRect/>
              </a:stretch>
            </p:blipFill>
            <p:spPr>
              <a:xfrm>
                <a:off x="6477000" y="4876800"/>
                <a:ext cx="1016000" cy="1016000"/>
              </a:xfrm>
              <a:prstGeom prst="rect">
                <a:avLst/>
              </a:prstGeom>
            </p:spPr>
          </p:pic>
          <p:cxnSp>
            <p:nvCxnSpPr>
              <p:cNvPr id="93" name="Straight Connector 92"/>
              <p:cNvCxnSpPr/>
              <p:nvPr/>
            </p:nvCxnSpPr>
            <p:spPr>
              <a:xfrm flipV="1">
                <a:off x="6629400" y="5181600"/>
                <a:ext cx="10933" cy="446281"/>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rot="5055820">
                <a:off x="6037226" y="5204541"/>
                <a:ext cx="428070" cy="422250"/>
                <a:chOff x="6629400" y="3505200"/>
                <a:chExt cx="428070" cy="422250"/>
              </a:xfrm>
            </p:grpSpPr>
            <p:cxnSp>
              <p:nvCxnSpPr>
                <p:cNvPr id="104" name="Straight Connector 103"/>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b="1"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2700</TotalTime>
  <Words>1944</Words>
  <Application>Microsoft Macintosh PowerPoint</Application>
  <PresentationFormat>On-screen Show (4:3)</PresentationFormat>
  <Paragraphs>495</Paragraphs>
  <Slides>37</Slides>
  <Notes>10</Notes>
  <HiddenSlides>0</HiddenSlides>
  <MMClips>5</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PowerPoint Presentation</vt:lpstr>
      <vt:lpstr>This ‘tech-talk’ is for…</vt:lpstr>
      <vt:lpstr>A ‘typical’ HT-microscopy screen</vt:lpstr>
      <vt:lpstr>Microscope system considerations</vt:lpstr>
      <vt:lpstr>Auto-focus Modalities</vt:lpstr>
      <vt:lpstr>Multi-color Imaging Modalities</vt:lpstr>
      <vt:lpstr>Sample mounting</vt:lpstr>
      <vt:lpstr>Multi-well Transmission Imaging</vt:lpstr>
      <vt:lpstr>Acquisition Modality Considerations</vt:lpstr>
      <vt:lpstr>Confocal stacks</vt:lpstr>
      <vt:lpstr>Widefield stack with high NA lens</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Adaptive Feedback Microscopy Intelligent Microscopy Smart Microscopy Open Application Development (OAD) [Zeiss]   </vt:lpstr>
      <vt:lpstr>Adaptive Feedback for High-resolution Time-lapse Imaging</vt:lpstr>
      <vt:lpstr>PowerPoint Presentation</vt:lpstr>
      <vt:lpstr>PowerPoint Presentation</vt:lpstr>
      <vt:lpstr>PowerPoint Presentation</vt:lpstr>
      <vt:lpstr>FRAP and FCS  =&gt; high resolution =&gt; high NA =&gt; immersion lenses</vt:lpstr>
      <vt:lpstr>PowerPoint Presentation</vt:lpstr>
      <vt:lpstr>PowerPoint Presentation</vt:lpstr>
      <vt:lpstr>Environmental control</vt:lpstr>
      <vt:lpstr>PowerPoint Presentation</vt:lpstr>
      <vt:lpstr>PowerPoint Presentation</vt:lpstr>
      <vt:lpstr>Autophagosome formation screen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273</cp:revision>
  <dcterms:created xsi:type="dcterms:W3CDTF">2006-08-16T00:00:00Z</dcterms:created>
  <dcterms:modified xsi:type="dcterms:W3CDTF">2016-12-04T05:37:00Z</dcterms:modified>
</cp:coreProperties>
</file>